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7" r:id="rId9"/>
    <p:sldId id="276" r:id="rId10"/>
    <p:sldId id="267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9900"/>
    <a:srgbClr val="D6ECFF"/>
    <a:srgbClr val="66CCFF"/>
    <a:srgbClr val="FFE579"/>
    <a:srgbClr val="FFE39D"/>
    <a:srgbClr val="99CCFF"/>
    <a:srgbClr val="CBEDB1"/>
    <a:srgbClr val="FFCC99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1662903030615716"/>
          <c:y val="4.6682416713234191E-2"/>
          <c:w val="0.8644742087480477"/>
          <c:h val="0.651200591238654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сен.18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c:spPr>
          <c:dLbls>
            <c:dLbl>
              <c:idx val="0"/>
              <c:layout>
                <c:manualLayout>
                  <c:x val="1.7996866561311904E-3"/>
                  <c:y val="7.800949467153252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7.5465573269637112E-2"/>
                </c:manualLayout>
              </c:layout>
              <c:showVal val="1"/>
            </c:dLbl>
            <c:dLbl>
              <c:idx val="2"/>
              <c:layout>
                <c:manualLayout>
                  <c:x val="-1.7996866561311904E-3"/>
                  <c:y val="7.2356543717364732E-2"/>
                </c:manualLayout>
              </c:layout>
              <c:showVal val="1"/>
            </c:dLbl>
            <c:dLbl>
              <c:idx val="3"/>
              <c:layout>
                <c:manualLayout>
                  <c:x val="-3.5993733122623999E-3"/>
                  <c:y val="8.790198079842974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Навыки самообслуживания</c:v>
                </c:pt>
                <c:pt idx="1">
                  <c:v>Коммуникация и социализация</c:v>
                </c:pt>
                <c:pt idx="2">
                  <c:v>Двигательная активность</c:v>
                </c:pt>
                <c:pt idx="3">
                  <c:v>Организованная занятость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</c:v>
                </c:pt>
                <c:pt idx="1">
                  <c:v>0.24000000000000019</c:v>
                </c:pt>
                <c:pt idx="2">
                  <c:v>0.22000000000000022</c:v>
                </c:pt>
                <c:pt idx="3">
                  <c:v>0.30000000000000032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сен.19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c:spPr>
          <c:dLbls>
            <c:dLbl>
              <c:idx val="0"/>
              <c:layout>
                <c:manualLayout>
                  <c:x val="1.7996866561311904E-3"/>
                  <c:y val="8.4792928990797212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8.8184646150428717E-2"/>
                </c:manualLayout>
              </c:layout>
              <c:showVal val="1"/>
            </c:dLbl>
            <c:dLbl>
              <c:idx val="2"/>
              <c:layout>
                <c:manualLayout>
                  <c:x val="2.0452272979770345E-4"/>
                  <c:y val="0.10048700729158748"/>
                </c:manualLayout>
              </c:layout>
              <c:showVal val="1"/>
            </c:dLbl>
            <c:dLbl>
              <c:idx val="3"/>
              <c:layout>
                <c:manualLayout>
                  <c:x val="-1.7996866561311904E-3"/>
                  <c:y val="8.818464615042871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Навыки самообслуживания</c:v>
                </c:pt>
                <c:pt idx="1">
                  <c:v>Коммуникация и социализация</c:v>
                </c:pt>
                <c:pt idx="2">
                  <c:v>Двигательная активность</c:v>
                </c:pt>
                <c:pt idx="3">
                  <c:v>Организованная занятость 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0.25</c:v>
                </c:pt>
                <c:pt idx="1">
                  <c:v>0.37000000000000038</c:v>
                </c:pt>
                <c:pt idx="2">
                  <c:v>0.35000000000000031</c:v>
                </c:pt>
                <c:pt idx="3">
                  <c:v>0.4</c:v>
                </c:pt>
              </c:numCache>
            </c:numRef>
          </c:val>
        </c:ser>
        <c:axId val="36631296"/>
        <c:axId val="36632832"/>
      </c:barChart>
      <c:catAx>
        <c:axId val="36631296"/>
        <c:scaling>
          <c:orientation val="minMax"/>
        </c:scaling>
        <c:axPos val="b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 b="1" baseline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36632832"/>
        <c:crossesAt val="0"/>
        <c:auto val="1"/>
        <c:lblAlgn val="ctr"/>
        <c:lblOffset val="100"/>
      </c:catAx>
      <c:valAx>
        <c:axId val="36632832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 b="1" baseline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6631296"/>
        <c:crosses val="autoZero"/>
        <c:crossBetween val="between"/>
        <c:majorUnit val="0.1"/>
      </c:valAx>
      <c:spPr>
        <a:solidFill>
          <a:schemeClr val="tx1"/>
        </a:solidFill>
      </c:spPr>
    </c:plotArea>
    <c:legend>
      <c:legendPos val="b"/>
      <c:legendEntry>
        <c:idx val="0"/>
        <c:txPr>
          <a:bodyPr/>
          <a:lstStyle/>
          <a:p>
            <a:pPr>
              <a:defRPr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29990034632167384"/>
          <c:y val="0.87305907809185601"/>
          <c:w val="0.47494842527075648"/>
          <c:h val="5.9769373067895523E-2"/>
        </c:manualLayout>
      </c:layout>
      <c:txPr>
        <a:bodyPr/>
        <a:lstStyle/>
        <a:p>
          <a:pPr>
            <a:defRPr sz="1400" b="1">
              <a:solidFill>
                <a:schemeClr val="bg1"/>
              </a:solidFill>
            </a:defRPr>
          </a:pPr>
          <a:endParaRPr lang="ru-RU"/>
        </a:p>
      </c:txPr>
    </c:legend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FEA30C-267D-4BBC-8BE8-002E68FCC701}" type="doc">
      <dgm:prSet loTypeId="urn:microsoft.com/office/officeart/2008/layout/RadialCluster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FDC75A6-2585-4231-9D01-3394BA2AA328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A50021"/>
              </a:solidFill>
              <a:effectLst/>
            </a:rPr>
            <a:t>Приоритетные направления проектной деятельности</a:t>
          </a:r>
          <a:endParaRPr lang="ru-RU" sz="2000" b="1" dirty="0">
            <a:solidFill>
              <a:srgbClr val="A50021"/>
            </a:solidFill>
            <a:effectLst/>
          </a:endParaRPr>
        </a:p>
      </dgm:t>
    </dgm:pt>
    <dgm:pt modelId="{0D668731-095D-4857-A5A4-660CDA72345B}" type="parTrans" cxnId="{68312A1E-EEF3-49CA-B567-F89C8C8EECC2}">
      <dgm:prSet/>
      <dgm:spPr/>
      <dgm:t>
        <a:bodyPr/>
        <a:lstStyle/>
        <a:p>
          <a:pPr algn="ctr"/>
          <a:endParaRPr lang="ru-RU" sz="1600">
            <a:solidFill>
              <a:schemeClr val="accent6">
                <a:lumMod val="75000"/>
              </a:schemeClr>
            </a:solidFill>
          </a:endParaRPr>
        </a:p>
      </dgm:t>
    </dgm:pt>
    <dgm:pt modelId="{8BB12478-FAF7-4958-9CE9-29F0534565AA}" type="sibTrans" cxnId="{68312A1E-EEF3-49CA-B567-F89C8C8EECC2}">
      <dgm:prSet/>
      <dgm:spPr/>
      <dgm:t>
        <a:bodyPr/>
        <a:lstStyle/>
        <a:p>
          <a:pPr algn="ctr"/>
          <a:endParaRPr lang="ru-RU" sz="1600">
            <a:solidFill>
              <a:schemeClr val="accent6">
                <a:lumMod val="75000"/>
              </a:schemeClr>
            </a:solidFill>
          </a:endParaRPr>
        </a:p>
      </dgm:t>
    </dgm:pt>
    <dgm:pt modelId="{665E6375-21C0-443C-B73E-3D6289BA7452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accent3">
                  <a:lumMod val="50000"/>
                </a:schemeClr>
              </a:solidFill>
            </a:rPr>
            <a:t>Обучение персонала и родителей использованию средств альтернативной и дополнительной коммуникации</a:t>
          </a:r>
          <a:endParaRPr lang="ru-RU" sz="1600" b="1" dirty="0">
            <a:solidFill>
              <a:schemeClr val="accent3">
                <a:lumMod val="50000"/>
              </a:schemeClr>
            </a:solidFill>
          </a:endParaRPr>
        </a:p>
      </dgm:t>
    </dgm:pt>
    <dgm:pt modelId="{33188CD2-B319-45B2-9E46-5C770B633D54}" type="parTrans" cxnId="{2E1BE409-B44F-45BA-AC8D-82043D45C3B2}">
      <dgm:prSet/>
      <dgm:spPr/>
      <dgm:t>
        <a:bodyPr/>
        <a:lstStyle/>
        <a:p>
          <a:pPr algn="ctr"/>
          <a:endParaRPr lang="ru-RU" sz="1600">
            <a:solidFill>
              <a:schemeClr val="accent6">
                <a:lumMod val="75000"/>
              </a:schemeClr>
            </a:solidFill>
          </a:endParaRPr>
        </a:p>
      </dgm:t>
    </dgm:pt>
    <dgm:pt modelId="{6BA1715E-C110-426F-B9A4-5AE03962EFD7}" type="sibTrans" cxnId="{2E1BE409-B44F-45BA-AC8D-82043D45C3B2}">
      <dgm:prSet/>
      <dgm:spPr/>
      <dgm:t>
        <a:bodyPr/>
        <a:lstStyle/>
        <a:p>
          <a:pPr algn="ctr"/>
          <a:endParaRPr lang="ru-RU" sz="1600">
            <a:solidFill>
              <a:schemeClr val="accent6">
                <a:lumMod val="75000"/>
              </a:schemeClr>
            </a:solidFill>
          </a:endParaRPr>
        </a:p>
      </dgm:t>
    </dgm:pt>
    <dgm:pt modelId="{F0353707-A9DE-4FA7-8739-81A23131946B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accent3">
                  <a:lumMod val="50000"/>
                </a:schemeClr>
              </a:solidFill>
            </a:rPr>
            <a:t>Привлечение к участию в проектах активистов волонтерского движения</a:t>
          </a:r>
          <a:endParaRPr lang="ru-RU" sz="1600" b="1" dirty="0">
            <a:solidFill>
              <a:schemeClr val="accent3">
                <a:lumMod val="50000"/>
              </a:schemeClr>
            </a:solidFill>
          </a:endParaRPr>
        </a:p>
      </dgm:t>
    </dgm:pt>
    <dgm:pt modelId="{333E54C5-6E38-4602-AD8D-8A6E65118B57}" type="parTrans" cxnId="{EB44C8A8-8F28-4B29-B46A-6010DB6691B3}">
      <dgm:prSet/>
      <dgm:spPr/>
      <dgm:t>
        <a:bodyPr/>
        <a:lstStyle/>
        <a:p>
          <a:pPr algn="ctr"/>
          <a:endParaRPr lang="ru-RU" sz="1600">
            <a:solidFill>
              <a:schemeClr val="accent6">
                <a:lumMod val="75000"/>
              </a:schemeClr>
            </a:solidFill>
          </a:endParaRPr>
        </a:p>
      </dgm:t>
    </dgm:pt>
    <dgm:pt modelId="{1F662DCE-B575-4CFC-A5F6-EC1845257E80}" type="sibTrans" cxnId="{EB44C8A8-8F28-4B29-B46A-6010DB6691B3}">
      <dgm:prSet/>
      <dgm:spPr/>
      <dgm:t>
        <a:bodyPr/>
        <a:lstStyle/>
        <a:p>
          <a:pPr algn="ctr"/>
          <a:endParaRPr lang="ru-RU" sz="1600">
            <a:solidFill>
              <a:schemeClr val="accent6">
                <a:lumMod val="75000"/>
              </a:schemeClr>
            </a:solidFill>
          </a:endParaRPr>
        </a:p>
      </dgm:t>
    </dgm:pt>
    <dgm:pt modelId="{A69000EF-76DC-4F3C-BF92-A49B8EC61A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accent3">
                  <a:lumMod val="50000"/>
                </a:schemeClr>
              </a:solidFill>
            </a:rPr>
            <a:t>Привлечение к заботе о детях ассистентов отделения молодых инвалидов</a:t>
          </a:r>
        </a:p>
      </dgm:t>
    </dgm:pt>
    <dgm:pt modelId="{12E2A7E9-8CE4-4CBF-8C48-CBA3732E881B}" type="parTrans" cxnId="{12617AEE-7E34-4369-B8C5-0C49CE877962}">
      <dgm:prSet/>
      <dgm:spPr/>
      <dgm:t>
        <a:bodyPr/>
        <a:lstStyle/>
        <a:p>
          <a:pPr algn="ctr"/>
          <a:endParaRPr lang="ru-RU" sz="1600">
            <a:solidFill>
              <a:schemeClr val="accent6">
                <a:lumMod val="75000"/>
              </a:schemeClr>
            </a:solidFill>
          </a:endParaRPr>
        </a:p>
      </dgm:t>
    </dgm:pt>
    <dgm:pt modelId="{28D56F03-3C5E-4C9A-8921-2827C88EAD31}" type="sibTrans" cxnId="{12617AEE-7E34-4369-B8C5-0C49CE877962}">
      <dgm:prSet/>
      <dgm:spPr/>
      <dgm:t>
        <a:bodyPr/>
        <a:lstStyle/>
        <a:p>
          <a:pPr algn="ctr"/>
          <a:endParaRPr lang="ru-RU" sz="1600">
            <a:solidFill>
              <a:schemeClr val="accent6">
                <a:lumMod val="75000"/>
              </a:schemeClr>
            </a:solidFill>
          </a:endParaRPr>
        </a:p>
      </dgm:t>
    </dgm:pt>
    <dgm:pt modelId="{77B5215F-7015-42A1-9B76-85ADE700BFB6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accent3">
                  <a:lumMod val="50000"/>
                </a:schemeClr>
              </a:solidFill>
            </a:rPr>
            <a:t>Использование технических средств реабилитации в получении образования и социальной адаптации</a:t>
          </a:r>
          <a:endParaRPr lang="ru-RU" sz="1600" b="1" dirty="0">
            <a:solidFill>
              <a:schemeClr val="accent3">
                <a:lumMod val="50000"/>
              </a:schemeClr>
            </a:solidFill>
          </a:endParaRPr>
        </a:p>
      </dgm:t>
    </dgm:pt>
    <dgm:pt modelId="{58ECAD8F-C2A9-4F50-8312-024ECCD3B291}" type="parTrans" cxnId="{A116DE6B-BDD2-4E97-BD8E-40F13EEB4A15}">
      <dgm:prSet/>
      <dgm:spPr/>
      <dgm:t>
        <a:bodyPr/>
        <a:lstStyle/>
        <a:p>
          <a:pPr algn="ctr"/>
          <a:endParaRPr lang="ru-RU" sz="1600">
            <a:solidFill>
              <a:schemeClr val="accent6">
                <a:lumMod val="75000"/>
              </a:schemeClr>
            </a:solidFill>
          </a:endParaRPr>
        </a:p>
      </dgm:t>
    </dgm:pt>
    <dgm:pt modelId="{D48C59B9-27EC-4C3D-B59C-B13C2CA9E0F9}" type="sibTrans" cxnId="{A116DE6B-BDD2-4E97-BD8E-40F13EEB4A15}">
      <dgm:prSet/>
      <dgm:spPr/>
      <dgm:t>
        <a:bodyPr/>
        <a:lstStyle/>
        <a:p>
          <a:pPr algn="ctr"/>
          <a:endParaRPr lang="ru-RU" sz="1600">
            <a:solidFill>
              <a:schemeClr val="accent6">
                <a:lumMod val="75000"/>
              </a:schemeClr>
            </a:solidFill>
          </a:endParaRPr>
        </a:p>
      </dgm:t>
    </dgm:pt>
    <dgm:pt modelId="{E62543CD-5703-4C78-8AFC-29F9B0008093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accent3">
                  <a:lumMod val="50000"/>
                </a:schemeClr>
              </a:solidFill>
            </a:rPr>
            <a:t>Обобщение и распространение опыта</a:t>
          </a:r>
        </a:p>
      </dgm:t>
    </dgm:pt>
    <dgm:pt modelId="{EFB3DDA5-FB64-4F2F-92C5-E56115EBBA8C}" type="parTrans" cxnId="{C211E10D-8D1A-4991-86D5-EA6B6196F172}">
      <dgm:prSet/>
      <dgm:spPr/>
      <dgm:t>
        <a:bodyPr/>
        <a:lstStyle/>
        <a:p>
          <a:pPr algn="ctr"/>
          <a:endParaRPr lang="ru-RU" sz="1600">
            <a:solidFill>
              <a:schemeClr val="accent6">
                <a:lumMod val="75000"/>
              </a:schemeClr>
            </a:solidFill>
          </a:endParaRPr>
        </a:p>
      </dgm:t>
    </dgm:pt>
    <dgm:pt modelId="{159EAA68-B2FC-47F9-AC43-D3C4423E6B2E}" type="sibTrans" cxnId="{C211E10D-8D1A-4991-86D5-EA6B6196F172}">
      <dgm:prSet/>
      <dgm:spPr/>
      <dgm:t>
        <a:bodyPr/>
        <a:lstStyle/>
        <a:p>
          <a:pPr algn="ctr"/>
          <a:endParaRPr lang="ru-RU" sz="1600">
            <a:solidFill>
              <a:schemeClr val="accent6">
                <a:lumMod val="75000"/>
              </a:schemeClr>
            </a:solidFill>
          </a:endParaRPr>
        </a:p>
      </dgm:t>
    </dgm:pt>
    <dgm:pt modelId="{C40BB936-3E8A-4282-9C1E-2FAC8F1ABE21}">
      <dgm:prSet phldrT="[Текст]" custT="1"/>
      <dgm:spPr/>
      <dgm:t>
        <a:bodyPr/>
        <a:lstStyle/>
        <a:p>
          <a:pPr algn="ctr"/>
          <a:endParaRPr lang="ru-RU" sz="1600" dirty="0">
            <a:solidFill>
              <a:schemeClr val="accent6">
                <a:lumMod val="75000"/>
              </a:schemeClr>
            </a:solidFill>
          </a:endParaRPr>
        </a:p>
      </dgm:t>
    </dgm:pt>
    <dgm:pt modelId="{E8359A61-BF13-4585-9086-D549CDBFA894}" type="parTrans" cxnId="{E773191F-F86B-45F2-9D80-F86558DA37BA}">
      <dgm:prSet/>
      <dgm:spPr/>
      <dgm:t>
        <a:bodyPr/>
        <a:lstStyle/>
        <a:p>
          <a:pPr algn="ctr"/>
          <a:endParaRPr lang="ru-RU" sz="1600">
            <a:solidFill>
              <a:schemeClr val="accent6">
                <a:lumMod val="75000"/>
              </a:schemeClr>
            </a:solidFill>
          </a:endParaRPr>
        </a:p>
      </dgm:t>
    </dgm:pt>
    <dgm:pt modelId="{8F823A28-8296-49BB-9C15-F6FB3F2E95B8}" type="sibTrans" cxnId="{E773191F-F86B-45F2-9D80-F86558DA37BA}">
      <dgm:prSet/>
      <dgm:spPr/>
      <dgm:t>
        <a:bodyPr/>
        <a:lstStyle/>
        <a:p>
          <a:pPr algn="ctr"/>
          <a:endParaRPr lang="ru-RU" sz="1600">
            <a:solidFill>
              <a:schemeClr val="accent6">
                <a:lumMod val="75000"/>
              </a:schemeClr>
            </a:solidFill>
          </a:endParaRPr>
        </a:p>
      </dgm:t>
    </dgm:pt>
    <dgm:pt modelId="{8CC54304-9E57-411B-A205-C63526F39D0A}">
      <dgm:prSet phldrT="[Текст]" custT="1"/>
      <dgm:spPr/>
      <dgm:t>
        <a:bodyPr/>
        <a:lstStyle/>
        <a:p>
          <a:pPr algn="ctr"/>
          <a:endParaRPr lang="ru-RU" sz="1600" dirty="0">
            <a:solidFill>
              <a:schemeClr val="accent6">
                <a:lumMod val="75000"/>
              </a:schemeClr>
            </a:solidFill>
          </a:endParaRPr>
        </a:p>
      </dgm:t>
    </dgm:pt>
    <dgm:pt modelId="{9DDC16C3-43BB-4275-A5D0-4461EEDAC187}" type="parTrans" cxnId="{F1D6C65C-3D61-4263-85EA-B3A88DC3C8E4}">
      <dgm:prSet/>
      <dgm:spPr/>
      <dgm:t>
        <a:bodyPr/>
        <a:lstStyle/>
        <a:p>
          <a:pPr algn="ctr"/>
          <a:endParaRPr lang="ru-RU" sz="1600">
            <a:solidFill>
              <a:schemeClr val="accent6">
                <a:lumMod val="75000"/>
              </a:schemeClr>
            </a:solidFill>
          </a:endParaRPr>
        </a:p>
      </dgm:t>
    </dgm:pt>
    <dgm:pt modelId="{F271CC71-8291-4071-80CD-80AA1B96FDA4}" type="sibTrans" cxnId="{F1D6C65C-3D61-4263-85EA-B3A88DC3C8E4}">
      <dgm:prSet/>
      <dgm:spPr/>
      <dgm:t>
        <a:bodyPr/>
        <a:lstStyle/>
        <a:p>
          <a:pPr algn="ctr"/>
          <a:endParaRPr lang="ru-RU" sz="1600">
            <a:solidFill>
              <a:schemeClr val="accent6">
                <a:lumMod val="75000"/>
              </a:schemeClr>
            </a:solidFill>
          </a:endParaRPr>
        </a:p>
      </dgm:t>
    </dgm:pt>
    <dgm:pt modelId="{C13C6EFE-02DE-4CFE-B022-19C5CDF7C78C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accent3">
                  <a:lumMod val="50000"/>
                </a:schemeClr>
              </a:solidFill>
            </a:rPr>
            <a:t>Использование альтернативной и дополнительной коммуникации в получении образования и социальной адаптации </a:t>
          </a:r>
          <a:endParaRPr lang="ru-RU" sz="1600" b="1" dirty="0">
            <a:solidFill>
              <a:schemeClr val="accent3">
                <a:lumMod val="50000"/>
              </a:schemeClr>
            </a:solidFill>
          </a:endParaRPr>
        </a:p>
      </dgm:t>
    </dgm:pt>
    <dgm:pt modelId="{0101A6A2-90D6-4443-A92C-88564569ACDE}" type="parTrans" cxnId="{030326F1-3988-4712-A444-997082360BA1}">
      <dgm:prSet/>
      <dgm:spPr/>
      <dgm:t>
        <a:bodyPr/>
        <a:lstStyle/>
        <a:p>
          <a:pPr algn="ctr"/>
          <a:endParaRPr lang="ru-RU" sz="1600">
            <a:solidFill>
              <a:schemeClr val="accent6">
                <a:lumMod val="75000"/>
              </a:schemeClr>
            </a:solidFill>
          </a:endParaRPr>
        </a:p>
      </dgm:t>
    </dgm:pt>
    <dgm:pt modelId="{B98675B6-F1E7-4884-8712-FA38A6B97446}" type="sibTrans" cxnId="{030326F1-3988-4712-A444-997082360BA1}">
      <dgm:prSet/>
      <dgm:spPr/>
      <dgm:t>
        <a:bodyPr/>
        <a:lstStyle/>
        <a:p>
          <a:pPr algn="ctr"/>
          <a:endParaRPr lang="ru-RU" sz="1600">
            <a:solidFill>
              <a:schemeClr val="accent6">
                <a:lumMod val="75000"/>
              </a:schemeClr>
            </a:solidFill>
          </a:endParaRPr>
        </a:p>
      </dgm:t>
    </dgm:pt>
    <dgm:pt modelId="{ABD0000E-9EE1-4C4B-A666-3271C1CFF209}">
      <dgm:prSet phldrT="[Текст]" custT="1"/>
      <dgm:spPr/>
      <dgm:t>
        <a:bodyPr/>
        <a:lstStyle/>
        <a:p>
          <a:pPr algn="ctr"/>
          <a:endParaRPr lang="ru-RU" sz="1600" dirty="0">
            <a:solidFill>
              <a:schemeClr val="accent6">
                <a:lumMod val="75000"/>
              </a:schemeClr>
            </a:solidFill>
          </a:endParaRPr>
        </a:p>
      </dgm:t>
    </dgm:pt>
    <dgm:pt modelId="{DECBD679-4D24-427C-A5A3-99DC8DF71485}" type="parTrans" cxnId="{C3B4BDD8-3BA5-437F-8974-7777C1BA208B}">
      <dgm:prSet/>
      <dgm:spPr/>
      <dgm:t>
        <a:bodyPr/>
        <a:lstStyle/>
        <a:p>
          <a:pPr algn="ctr"/>
          <a:endParaRPr lang="ru-RU" sz="1600">
            <a:solidFill>
              <a:schemeClr val="accent6">
                <a:lumMod val="75000"/>
              </a:schemeClr>
            </a:solidFill>
          </a:endParaRPr>
        </a:p>
      </dgm:t>
    </dgm:pt>
    <dgm:pt modelId="{269EDBE3-00EB-419C-B8B0-2E94B6D25896}" type="sibTrans" cxnId="{C3B4BDD8-3BA5-437F-8974-7777C1BA208B}">
      <dgm:prSet/>
      <dgm:spPr/>
      <dgm:t>
        <a:bodyPr/>
        <a:lstStyle/>
        <a:p>
          <a:pPr algn="ctr"/>
          <a:endParaRPr lang="ru-RU" sz="1600">
            <a:solidFill>
              <a:schemeClr val="accent6">
                <a:lumMod val="75000"/>
              </a:schemeClr>
            </a:solidFill>
          </a:endParaRPr>
        </a:p>
      </dgm:t>
    </dgm:pt>
    <dgm:pt modelId="{5B513D6B-B40A-42B2-8C05-267CA94637E8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rPr>
            <a:t>Обучение персонала и родителей приемам развивающего ухода</a:t>
          </a:r>
          <a:endParaRPr lang="ru-RU" sz="1600" b="1" dirty="0">
            <a:solidFill>
              <a:schemeClr val="accent3">
                <a:lumMod val="50000"/>
              </a:schemeClr>
            </a:solidFill>
          </a:endParaRPr>
        </a:p>
      </dgm:t>
    </dgm:pt>
    <dgm:pt modelId="{85E54FE4-CB17-47B4-9E0E-57D4FA616802}" type="parTrans" cxnId="{1FB92CA9-A76B-45F9-8BF2-65A2DAE8B4F2}">
      <dgm:prSet/>
      <dgm:spPr/>
      <dgm:t>
        <a:bodyPr/>
        <a:lstStyle/>
        <a:p>
          <a:pPr algn="ctr"/>
          <a:endParaRPr lang="ru-RU" sz="1600">
            <a:solidFill>
              <a:schemeClr val="accent6">
                <a:lumMod val="75000"/>
              </a:schemeClr>
            </a:solidFill>
          </a:endParaRPr>
        </a:p>
      </dgm:t>
    </dgm:pt>
    <dgm:pt modelId="{85E39470-C804-4060-BD10-53C9899795D2}" type="sibTrans" cxnId="{1FB92CA9-A76B-45F9-8BF2-65A2DAE8B4F2}">
      <dgm:prSet/>
      <dgm:spPr/>
      <dgm:t>
        <a:bodyPr/>
        <a:lstStyle/>
        <a:p>
          <a:pPr algn="ctr"/>
          <a:endParaRPr lang="ru-RU" sz="1600">
            <a:solidFill>
              <a:schemeClr val="accent6">
                <a:lumMod val="75000"/>
              </a:schemeClr>
            </a:solidFill>
          </a:endParaRPr>
        </a:p>
      </dgm:t>
    </dgm:pt>
    <dgm:pt modelId="{AA85DEDD-BAA4-4635-8AB4-B1184FC80CEB}" type="pres">
      <dgm:prSet presAssocID="{9DFEA30C-267D-4BBC-8BE8-002E68FCC70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FC5C41D-0BA7-4308-B28A-C610AC5F4E55}" type="pres">
      <dgm:prSet presAssocID="{4FDC75A6-2585-4231-9D01-3394BA2AA328}" presName="singleCycle" presStyleCnt="0"/>
      <dgm:spPr/>
      <dgm:t>
        <a:bodyPr/>
        <a:lstStyle/>
        <a:p>
          <a:endParaRPr lang="ru-RU"/>
        </a:p>
      </dgm:t>
    </dgm:pt>
    <dgm:pt modelId="{4E17E876-D524-4E5E-A661-226E8D76E3BE}" type="pres">
      <dgm:prSet presAssocID="{4FDC75A6-2585-4231-9D01-3394BA2AA328}" presName="singleCenter" presStyleLbl="node1" presStyleIdx="0" presStyleCnt="8" custScaleX="193129" custScaleY="96392" custLinFactNeighborX="3981" custLinFactNeighborY="-3352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B141E756-F45D-463E-A794-86D5B8C0DAC8}" type="pres">
      <dgm:prSet presAssocID="{33188CD2-B319-45B2-9E46-5C770B633D54}" presName="Name56" presStyleLbl="parChTrans1D2" presStyleIdx="0" presStyleCnt="7"/>
      <dgm:spPr/>
      <dgm:t>
        <a:bodyPr/>
        <a:lstStyle/>
        <a:p>
          <a:endParaRPr lang="ru-RU"/>
        </a:p>
      </dgm:t>
    </dgm:pt>
    <dgm:pt modelId="{75B493F1-965A-4317-B2C3-C9283B093576}" type="pres">
      <dgm:prSet presAssocID="{665E6375-21C0-443C-B73E-3D6289BA7452}" presName="text0" presStyleLbl="node1" presStyleIdx="1" presStyleCnt="8" custScaleX="250256" custScaleY="121088" custRadScaleRad="182180" custRadScaleInc="239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E4B3D-CD3D-489D-A643-02E63D72A36F}" type="pres">
      <dgm:prSet presAssocID="{0101A6A2-90D6-4443-A92C-88564569ACDE}" presName="Name56" presStyleLbl="parChTrans1D2" presStyleIdx="1" presStyleCnt="7"/>
      <dgm:spPr/>
      <dgm:t>
        <a:bodyPr/>
        <a:lstStyle/>
        <a:p>
          <a:endParaRPr lang="ru-RU"/>
        </a:p>
      </dgm:t>
    </dgm:pt>
    <dgm:pt modelId="{F2E0E24E-9618-402A-BB07-FE235DFC44BE}" type="pres">
      <dgm:prSet presAssocID="{C13C6EFE-02DE-4CFE-B022-19C5CDF7C78C}" presName="text0" presStyleLbl="node1" presStyleIdx="2" presStyleCnt="8" custScaleX="247484" custScaleY="138242" custRadScaleRad="151175" custRadScaleInc="124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52489-A972-4118-BAF6-815CE9DA739E}" type="pres">
      <dgm:prSet presAssocID="{333E54C5-6E38-4602-AD8D-8A6E65118B57}" presName="Name56" presStyleLbl="parChTrans1D2" presStyleIdx="2" presStyleCnt="7"/>
      <dgm:spPr/>
      <dgm:t>
        <a:bodyPr/>
        <a:lstStyle/>
        <a:p>
          <a:endParaRPr lang="ru-RU"/>
        </a:p>
      </dgm:t>
    </dgm:pt>
    <dgm:pt modelId="{316D434D-76B4-4579-8030-9274CE23F028}" type="pres">
      <dgm:prSet presAssocID="{F0353707-A9DE-4FA7-8739-81A23131946B}" presName="text0" presStyleLbl="node1" presStyleIdx="3" presStyleCnt="8" custScaleX="267309" custScaleY="112303" custRadScaleRad="145389" custRadScaleInc="56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E1833-843F-429D-AC2C-6D47CBBD2FE7}" type="pres">
      <dgm:prSet presAssocID="{58ECAD8F-C2A9-4F50-8312-024ECCD3B291}" presName="Name56" presStyleLbl="parChTrans1D2" presStyleIdx="3" presStyleCnt="7"/>
      <dgm:spPr/>
      <dgm:t>
        <a:bodyPr/>
        <a:lstStyle/>
        <a:p>
          <a:endParaRPr lang="ru-RU"/>
        </a:p>
      </dgm:t>
    </dgm:pt>
    <dgm:pt modelId="{4226AA59-5752-46FB-BE5E-A776E61DCC67}" type="pres">
      <dgm:prSet presAssocID="{77B5215F-7015-42A1-9B76-85ADE700BFB6}" presName="text0" presStyleLbl="node1" presStyleIdx="4" presStyleCnt="8" custScaleX="234141" custScaleY="105372" custRadScaleRad="132479" custRadScaleInc="476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CCFB7-0D0A-4431-867B-655A0BCE1CC8}" type="pres">
      <dgm:prSet presAssocID="{85E54FE4-CB17-47B4-9E0E-57D4FA616802}" presName="Name56" presStyleLbl="parChTrans1D2" presStyleIdx="4" presStyleCnt="7"/>
      <dgm:spPr/>
      <dgm:t>
        <a:bodyPr/>
        <a:lstStyle/>
        <a:p>
          <a:endParaRPr lang="ru-RU"/>
        </a:p>
      </dgm:t>
    </dgm:pt>
    <dgm:pt modelId="{513A3ABE-06FD-4E25-AC19-BBC959BB5365}" type="pres">
      <dgm:prSet presAssocID="{5B513D6B-B40A-42B2-8C05-267CA94637E8}" presName="text0" presStyleLbl="node1" presStyleIdx="5" presStyleCnt="8" custScaleX="248853" custScaleY="131207" custRadScaleRad="159450" custRadScaleInc="38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7B29F-5B3B-4545-9E30-E7AD3B23D502}" type="pres">
      <dgm:prSet presAssocID="{EFB3DDA5-FB64-4F2F-92C5-E56115EBBA8C}" presName="Name56" presStyleLbl="parChTrans1D2" presStyleIdx="5" presStyleCnt="7"/>
      <dgm:spPr/>
      <dgm:t>
        <a:bodyPr/>
        <a:lstStyle/>
        <a:p>
          <a:endParaRPr lang="ru-RU"/>
        </a:p>
      </dgm:t>
    </dgm:pt>
    <dgm:pt modelId="{B88107F9-11BB-4EA5-86EC-5C30A2D7BB2A}" type="pres">
      <dgm:prSet presAssocID="{E62543CD-5703-4C78-8AFC-29F9B0008093}" presName="text0" presStyleLbl="node1" presStyleIdx="6" presStyleCnt="8" custScaleX="221639" custScaleY="109780" custRadScaleRad="33895" custRadScaleInc="-318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3790B-E61A-4B39-9533-0780CDD2E3FF}" type="pres">
      <dgm:prSet presAssocID="{12E2A7E9-8CE4-4CBF-8C48-CBA3732E881B}" presName="Name56" presStyleLbl="parChTrans1D2" presStyleIdx="6" presStyleCnt="7"/>
      <dgm:spPr/>
      <dgm:t>
        <a:bodyPr/>
        <a:lstStyle/>
        <a:p>
          <a:endParaRPr lang="ru-RU"/>
        </a:p>
      </dgm:t>
    </dgm:pt>
    <dgm:pt modelId="{E8D20C70-E66C-4C26-9B43-F00AC66D4C4F}" type="pres">
      <dgm:prSet presAssocID="{A69000EF-76DC-4F3C-BF92-A49B8EC61A89}" presName="text0" presStyleLbl="node1" presStyleIdx="7" presStyleCnt="8" custScaleX="268349" custScaleY="111393" custRadScaleRad="141655" custRadScaleInc="-266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312A1E-EEF3-49CA-B567-F89C8C8EECC2}" srcId="{9DFEA30C-267D-4BBC-8BE8-002E68FCC701}" destId="{4FDC75A6-2585-4231-9D01-3394BA2AA328}" srcOrd="0" destOrd="0" parTransId="{0D668731-095D-4857-A5A4-660CDA72345B}" sibTransId="{8BB12478-FAF7-4958-9CE9-29F0534565AA}"/>
    <dgm:cxn modelId="{550AEF5B-5F42-4B75-AE6D-F94CD5FBF364}" type="presOf" srcId="{4FDC75A6-2585-4231-9D01-3394BA2AA328}" destId="{4E17E876-D524-4E5E-A661-226E8D76E3BE}" srcOrd="0" destOrd="0" presId="urn:microsoft.com/office/officeart/2008/layout/RadialCluster"/>
    <dgm:cxn modelId="{39C35166-6374-4DA6-BA6B-71FFA6A55669}" type="presOf" srcId="{E62543CD-5703-4C78-8AFC-29F9B0008093}" destId="{B88107F9-11BB-4EA5-86EC-5C30A2D7BB2A}" srcOrd="0" destOrd="0" presId="urn:microsoft.com/office/officeart/2008/layout/RadialCluster"/>
    <dgm:cxn modelId="{12617AEE-7E34-4369-B8C5-0C49CE877962}" srcId="{4FDC75A6-2585-4231-9D01-3394BA2AA328}" destId="{A69000EF-76DC-4F3C-BF92-A49B8EC61A89}" srcOrd="6" destOrd="0" parTransId="{12E2A7E9-8CE4-4CBF-8C48-CBA3732E881B}" sibTransId="{28D56F03-3C5E-4C9A-8921-2827C88EAD31}"/>
    <dgm:cxn modelId="{1FB92CA9-A76B-45F9-8BF2-65A2DAE8B4F2}" srcId="{4FDC75A6-2585-4231-9D01-3394BA2AA328}" destId="{5B513D6B-B40A-42B2-8C05-267CA94637E8}" srcOrd="4" destOrd="0" parTransId="{85E54FE4-CB17-47B4-9E0E-57D4FA616802}" sibTransId="{85E39470-C804-4060-BD10-53C9899795D2}"/>
    <dgm:cxn modelId="{A116DE6B-BDD2-4E97-BD8E-40F13EEB4A15}" srcId="{4FDC75A6-2585-4231-9D01-3394BA2AA328}" destId="{77B5215F-7015-42A1-9B76-85ADE700BFB6}" srcOrd="3" destOrd="0" parTransId="{58ECAD8F-C2A9-4F50-8312-024ECCD3B291}" sibTransId="{D48C59B9-27EC-4C3D-B59C-B13C2CA9E0F9}"/>
    <dgm:cxn modelId="{2AE81A6D-EDE6-4B7B-A618-972546FB1CE0}" type="presOf" srcId="{58ECAD8F-C2A9-4F50-8312-024ECCD3B291}" destId="{A4AE1833-843F-429D-AC2C-6D47CBBD2FE7}" srcOrd="0" destOrd="0" presId="urn:microsoft.com/office/officeart/2008/layout/RadialCluster"/>
    <dgm:cxn modelId="{C211E10D-8D1A-4991-86D5-EA6B6196F172}" srcId="{4FDC75A6-2585-4231-9D01-3394BA2AA328}" destId="{E62543CD-5703-4C78-8AFC-29F9B0008093}" srcOrd="5" destOrd="0" parTransId="{EFB3DDA5-FB64-4F2F-92C5-E56115EBBA8C}" sibTransId="{159EAA68-B2FC-47F9-AC43-D3C4423E6B2E}"/>
    <dgm:cxn modelId="{16F59CD7-71C5-4163-B8AB-3004C7856737}" type="presOf" srcId="{77B5215F-7015-42A1-9B76-85ADE700BFB6}" destId="{4226AA59-5752-46FB-BE5E-A776E61DCC67}" srcOrd="0" destOrd="0" presId="urn:microsoft.com/office/officeart/2008/layout/RadialCluster"/>
    <dgm:cxn modelId="{EB44C8A8-8F28-4B29-B46A-6010DB6691B3}" srcId="{4FDC75A6-2585-4231-9D01-3394BA2AA328}" destId="{F0353707-A9DE-4FA7-8739-81A23131946B}" srcOrd="2" destOrd="0" parTransId="{333E54C5-6E38-4602-AD8D-8A6E65118B57}" sibTransId="{1F662DCE-B575-4CFC-A5F6-EC1845257E80}"/>
    <dgm:cxn modelId="{C3B4BDD8-3BA5-437F-8974-7777C1BA208B}" srcId="{4FDC75A6-2585-4231-9D01-3394BA2AA328}" destId="{ABD0000E-9EE1-4C4B-A666-3271C1CFF209}" srcOrd="9" destOrd="0" parTransId="{DECBD679-4D24-427C-A5A3-99DC8DF71485}" sibTransId="{269EDBE3-00EB-419C-B8B0-2E94B6D25896}"/>
    <dgm:cxn modelId="{E773191F-F86B-45F2-9D80-F86558DA37BA}" srcId="{4FDC75A6-2585-4231-9D01-3394BA2AA328}" destId="{C40BB936-3E8A-4282-9C1E-2FAC8F1ABE21}" srcOrd="7" destOrd="0" parTransId="{E8359A61-BF13-4585-9086-D549CDBFA894}" sibTransId="{8F823A28-8296-49BB-9C15-F6FB3F2E95B8}"/>
    <dgm:cxn modelId="{F1D6C65C-3D61-4263-85EA-B3A88DC3C8E4}" srcId="{4FDC75A6-2585-4231-9D01-3394BA2AA328}" destId="{8CC54304-9E57-411B-A205-C63526F39D0A}" srcOrd="8" destOrd="0" parTransId="{9DDC16C3-43BB-4275-A5D0-4461EEDAC187}" sibTransId="{F271CC71-8291-4071-80CD-80AA1B96FDA4}"/>
    <dgm:cxn modelId="{3C4D91F5-98AB-4D46-B09A-E781A6BA36C7}" type="presOf" srcId="{A69000EF-76DC-4F3C-BF92-A49B8EC61A89}" destId="{E8D20C70-E66C-4C26-9B43-F00AC66D4C4F}" srcOrd="0" destOrd="0" presId="urn:microsoft.com/office/officeart/2008/layout/RadialCluster"/>
    <dgm:cxn modelId="{EC6271F2-9EA3-4890-9BE6-4B949610DE59}" type="presOf" srcId="{0101A6A2-90D6-4443-A92C-88564569ACDE}" destId="{48CE4B3D-CD3D-489D-A643-02E63D72A36F}" srcOrd="0" destOrd="0" presId="urn:microsoft.com/office/officeart/2008/layout/RadialCluster"/>
    <dgm:cxn modelId="{184F8223-92B1-4C6A-AD6B-C025C0E633E7}" type="presOf" srcId="{333E54C5-6E38-4602-AD8D-8A6E65118B57}" destId="{10952489-A972-4118-BAF6-815CE9DA739E}" srcOrd="0" destOrd="0" presId="urn:microsoft.com/office/officeart/2008/layout/RadialCluster"/>
    <dgm:cxn modelId="{030326F1-3988-4712-A444-997082360BA1}" srcId="{4FDC75A6-2585-4231-9D01-3394BA2AA328}" destId="{C13C6EFE-02DE-4CFE-B022-19C5CDF7C78C}" srcOrd="1" destOrd="0" parTransId="{0101A6A2-90D6-4443-A92C-88564569ACDE}" sibTransId="{B98675B6-F1E7-4884-8712-FA38A6B97446}"/>
    <dgm:cxn modelId="{2E1BE409-B44F-45BA-AC8D-82043D45C3B2}" srcId="{4FDC75A6-2585-4231-9D01-3394BA2AA328}" destId="{665E6375-21C0-443C-B73E-3D6289BA7452}" srcOrd="0" destOrd="0" parTransId="{33188CD2-B319-45B2-9E46-5C770B633D54}" sibTransId="{6BA1715E-C110-426F-B9A4-5AE03962EFD7}"/>
    <dgm:cxn modelId="{16748FD7-DA20-4801-BDD3-C4563CDF2279}" type="presOf" srcId="{665E6375-21C0-443C-B73E-3D6289BA7452}" destId="{75B493F1-965A-4317-B2C3-C9283B093576}" srcOrd="0" destOrd="0" presId="urn:microsoft.com/office/officeart/2008/layout/RadialCluster"/>
    <dgm:cxn modelId="{1CC05E6A-903B-4D47-B937-F3C91157A109}" type="presOf" srcId="{33188CD2-B319-45B2-9E46-5C770B633D54}" destId="{B141E756-F45D-463E-A794-86D5B8C0DAC8}" srcOrd="0" destOrd="0" presId="urn:microsoft.com/office/officeart/2008/layout/RadialCluster"/>
    <dgm:cxn modelId="{CEE6F1E8-81FA-4560-AF2A-626EF02739A0}" type="presOf" srcId="{9DFEA30C-267D-4BBC-8BE8-002E68FCC701}" destId="{AA85DEDD-BAA4-4635-8AB4-B1184FC80CEB}" srcOrd="0" destOrd="0" presId="urn:microsoft.com/office/officeart/2008/layout/RadialCluster"/>
    <dgm:cxn modelId="{DEC91694-B429-40F9-874D-4DFAAA0BD7AF}" type="presOf" srcId="{F0353707-A9DE-4FA7-8739-81A23131946B}" destId="{316D434D-76B4-4579-8030-9274CE23F028}" srcOrd="0" destOrd="0" presId="urn:microsoft.com/office/officeart/2008/layout/RadialCluster"/>
    <dgm:cxn modelId="{F3A1CAD0-0D70-406B-9BAA-442373164982}" type="presOf" srcId="{12E2A7E9-8CE4-4CBF-8C48-CBA3732E881B}" destId="{4D93790B-E61A-4B39-9533-0780CDD2E3FF}" srcOrd="0" destOrd="0" presId="urn:microsoft.com/office/officeart/2008/layout/RadialCluster"/>
    <dgm:cxn modelId="{62F948EC-80F9-4C42-A6B7-CD18AB2B362D}" type="presOf" srcId="{EFB3DDA5-FB64-4F2F-92C5-E56115EBBA8C}" destId="{08D7B29F-5B3B-4545-9E30-E7AD3B23D502}" srcOrd="0" destOrd="0" presId="urn:microsoft.com/office/officeart/2008/layout/RadialCluster"/>
    <dgm:cxn modelId="{3B8E06F8-3C7E-4178-BA51-925DB2F5D051}" type="presOf" srcId="{85E54FE4-CB17-47B4-9E0E-57D4FA616802}" destId="{0C6CCFB7-0D0A-4431-867B-655A0BCE1CC8}" srcOrd="0" destOrd="0" presId="urn:microsoft.com/office/officeart/2008/layout/RadialCluster"/>
    <dgm:cxn modelId="{A6DEFC5B-D363-4939-A1A1-50CEF0ADDE94}" type="presOf" srcId="{C13C6EFE-02DE-4CFE-B022-19C5CDF7C78C}" destId="{F2E0E24E-9618-402A-BB07-FE235DFC44BE}" srcOrd="0" destOrd="0" presId="urn:microsoft.com/office/officeart/2008/layout/RadialCluster"/>
    <dgm:cxn modelId="{5CAA0628-900F-4E64-8E6B-01734A303EB4}" type="presOf" srcId="{5B513D6B-B40A-42B2-8C05-267CA94637E8}" destId="{513A3ABE-06FD-4E25-AC19-BBC959BB5365}" srcOrd="0" destOrd="0" presId="urn:microsoft.com/office/officeart/2008/layout/RadialCluster"/>
    <dgm:cxn modelId="{2A8B3043-C03D-40E3-AAB3-10B5D375FBD0}" type="presParOf" srcId="{AA85DEDD-BAA4-4635-8AB4-B1184FC80CEB}" destId="{8FC5C41D-0BA7-4308-B28A-C610AC5F4E55}" srcOrd="0" destOrd="0" presId="urn:microsoft.com/office/officeart/2008/layout/RadialCluster"/>
    <dgm:cxn modelId="{FC024A03-0821-4688-9682-DC4787042FB3}" type="presParOf" srcId="{8FC5C41D-0BA7-4308-B28A-C610AC5F4E55}" destId="{4E17E876-D524-4E5E-A661-226E8D76E3BE}" srcOrd="0" destOrd="0" presId="urn:microsoft.com/office/officeart/2008/layout/RadialCluster"/>
    <dgm:cxn modelId="{E3A9BEDF-D2EB-41FC-804B-6BEF4BD0822F}" type="presParOf" srcId="{8FC5C41D-0BA7-4308-B28A-C610AC5F4E55}" destId="{B141E756-F45D-463E-A794-86D5B8C0DAC8}" srcOrd="1" destOrd="0" presId="urn:microsoft.com/office/officeart/2008/layout/RadialCluster"/>
    <dgm:cxn modelId="{28B01E4F-915B-467C-8CCE-C5A57E2BDA80}" type="presParOf" srcId="{8FC5C41D-0BA7-4308-B28A-C610AC5F4E55}" destId="{75B493F1-965A-4317-B2C3-C9283B093576}" srcOrd="2" destOrd="0" presId="urn:microsoft.com/office/officeart/2008/layout/RadialCluster"/>
    <dgm:cxn modelId="{1CC99F82-CC23-4F5C-B0D8-EAB145359868}" type="presParOf" srcId="{8FC5C41D-0BA7-4308-B28A-C610AC5F4E55}" destId="{48CE4B3D-CD3D-489D-A643-02E63D72A36F}" srcOrd="3" destOrd="0" presId="urn:microsoft.com/office/officeart/2008/layout/RadialCluster"/>
    <dgm:cxn modelId="{97F2B825-70A9-4046-8C6B-BB048A9CCDD0}" type="presParOf" srcId="{8FC5C41D-0BA7-4308-B28A-C610AC5F4E55}" destId="{F2E0E24E-9618-402A-BB07-FE235DFC44BE}" srcOrd="4" destOrd="0" presId="urn:microsoft.com/office/officeart/2008/layout/RadialCluster"/>
    <dgm:cxn modelId="{6E1B4097-0003-463F-8E17-3B8B72F25462}" type="presParOf" srcId="{8FC5C41D-0BA7-4308-B28A-C610AC5F4E55}" destId="{10952489-A972-4118-BAF6-815CE9DA739E}" srcOrd="5" destOrd="0" presId="urn:microsoft.com/office/officeart/2008/layout/RadialCluster"/>
    <dgm:cxn modelId="{7E10CB86-47BC-446E-9ED7-F6CA9A982CED}" type="presParOf" srcId="{8FC5C41D-0BA7-4308-B28A-C610AC5F4E55}" destId="{316D434D-76B4-4579-8030-9274CE23F028}" srcOrd="6" destOrd="0" presId="urn:microsoft.com/office/officeart/2008/layout/RadialCluster"/>
    <dgm:cxn modelId="{BD3FB0CA-C0A4-4BB6-B943-6A7F5AE3F0A3}" type="presParOf" srcId="{8FC5C41D-0BA7-4308-B28A-C610AC5F4E55}" destId="{A4AE1833-843F-429D-AC2C-6D47CBBD2FE7}" srcOrd="7" destOrd="0" presId="urn:microsoft.com/office/officeart/2008/layout/RadialCluster"/>
    <dgm:cxn modelId="{6BD7EC2E-475B-458A-B347-2F574D5342EF}" type="presParOf" srcId="{8FC5C41D-0BA7-4308-B28A-C610AC5F4E55}" destId="{4226AA59-5752-46FB-BE5E-A776E61DCC67}" srcOrd="8" destOrd="0" presId="urn:microsoft.com/office/officeart/2008/layout/RadialCluster"/>
    <dgm:cxn modelId="{F0DC6DDA-9065-4277-96CC-AA5B30DE317D}" type="presParOf" srcId="{8FC5C41D-0BA7-4308-B28A-C610AC5F4E55}" destId="{0C6CCFB7-0D0A-4431-867B-655A0BCE1CC8}" srcOrd="9" destOrd="0" presId="urn:microsoft.com/office/officeart/2008/layout/RadialCluster"/>
    <dgm:cxn modelId="{00A1CF71-0A0E-4719-B29A-21D87E88A5CA}" type="presParOf" srcId="{8FC5C41D-0BA7-4308-B28A-C610AC5F4E55}" destId="{513A3ABE-06FD-4E25-AC19-BBC959BB5365}" srcOrd="10" destOrd="0" presId="urn:microsoft.com/office/officeart/2008/layout/RadialCluster"/>
    <dgm:cxn modelId="{7C091B30-49EF-47F9-A207-4DBE9E2163C4}" type="presParOf" srcId="{8FC5C41D-0BA7-4308-B28A-C610AC5F4E55}" destId="{08D7B29F-5B3B-4545-9E30-E7AD3B23D502}" srcOrd="11" destOrd="0" presId="urn:microsoft.com/office/officeart/2008/layout/RadialCluster"/>
    <dgm:cxn modelId="{1D372BBF-7256-4780-8619-DE020019777E}" type="presParOf" srcId="{8FC5C41D-0BA7-4308-B28A-C610AC5F4E55}" destId="{B88107F9-11BB-4EA5-86EC-5C30A2D7BB2A}" srcOrd="12" destOrd="0" presId="urn:microsoft.com/office/officeart/2008/layout/RadialCluster"/>
    <dgm:cxn modelId="{CAD013C8-E917-4466-A199-1DD6C7ADC944}" type="presParOf" srcId="{8FC5C41D-0BA7-4308-B28A-C610AC5F4E55}" destId="{4D93790B-E61A-4B39-9533-0780CDD2E3FF}" srcOrd="13" destOrd="0" presId="urn:microsoft.com/office/officeart/2008/layout/RadialCluster"/>
    <dgm:cxn modelId="{6ACB87CB-EBA5-4ED1-85F2-66E1FAD43367}" type="presParOf" srcId="{8FC5C41D-0BA7-4308-B28A-C610AC5F4E55}" destId="{E8D20C70-E66C-4C26-9B43-F00AC66D4C4F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17E876-D524-4E5E-A661-226E8D76E3BE}">
      <dsp:nvSpPr>
        <dsp:cNvPr id="0" name=""/>
        <dsp:cNvSpPr/>
      </dsp:nvSpPr>
      <dsp:spPr>
        <a:xfrm>
          <a:off x="2832665" y="497355"/>
          <a:ext cx="3003875" cy="14992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A50021"/>
              </a:solidFill>
              <a:effectLst/>
            </a:rPr>
            <a:t>Приоритетные направления проектной деятельности</a:t>
          </a:r>
          <a:endParaRPr lang="ru-RU" sz="2000" b="1" kern="1200" dirty="0">
            <a:solidFill>
              <a:srgbClr val="A50021"/>
            </a:solidFill>
            <a:effectLst/>
          </a:endParaRPr>
        </a:p>
      </dsp:txBody>
      <dsp:txXfrm>
        <a:off x="2832665" y="497355"/>
        <a:ext cx="3003875" cy="1499254"/>
      </dsp:txXfrm>
    </dsp:sp>
    <dsp:sp modelId="{B141E756-F45D-463E-A794-86D5B8C0DAC8}">
      <dsp:nvSpPr>
        <dsp:cNvPr id="0" name=""/>
        <dsp:cNvSpPr/>
      </dsp:nvSpPr>
      <dsp:spPr>
        <a:xfrm rot="21109583">
          <a:off x="5835902" y="1022315"/>
          <a:ext cx="1257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770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493F1-965A-4317-B2C3-C9283B093576}">
      <dsp:nvSpPr>
        <dsp:cNvPr id="0" name=""/>
        <dsp:cNvSpPr/>
      </dsp:nvSpPr>
      <dsp:spPr>
        <a:xfrm>
          <a:off x="5961034" y="195155"/>
          <a:ext cx="2607917" cy="126185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3">
                  <a:lumMod val="50000"/>
                </a:schemeClr>
              </a:solidFill>
            </a:rPr>
            <a:t>Обучение персонала и родителей использованию средств альтернативной и дополнительной коммуникации</a:t>
          </a:r>
          <a:endParaRPr lang="ru-RU" sz="16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5961034" y="195155"/>
        <a:ext cx="2607917" cy="1261857"/>
      </dsp:txXfrm>
    </dsp:sp>
    <dsp:sp modelId="{48CE4B3D-CD3D-489D-A643-02E63D72A36F}">
      <dsp:nvSpPr>
        <dsp:cNvPr id="0" name=""/>
        <dsp:cNvSpPr/>
      </dsp:nvSpPr>
      <dsp:spPr>
        <a:xfrm rot="1184734">
          <a:off x="5831750" y="1813630"/>
          <a:ext cx="1629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962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0E24E-9618-402A-BB07-FE235DFC44BE}">
      <dsp:nvSpPr>
        <dsp:cNvPr id="0" name=""/>
        <dsp:cNvSpPr/>
      </dsp:nvSpPr>
      <dsp:spPr>
        <a:xfrm>
          <a:off x="5989921" y="1583719"/>
          <a:ext cx="2579030" cy="14406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3">
                  <a:lumMod val="50000"/>
                </a:schemeClr>
              </a:solidFill>
            </a:rPr>
            <a:t>Использование альтернативной и дополнительной коммуникации в получении образования и социальной адаптации </a:t>
          </a:r>
          <a:endParaRPr lang="ru-RU" sz="16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5989921" y="1583719"/>
        <a:ext cx="2579030" cy="1440619"/>
      </dsp:txXfrm>
    </dsp:sp>
    <dsp:sp modelId="{10952489-A972-4118-BAF6-815CE9DA739E}">
      <dsp:nvSpPr>
        <dsp:cNvPr id="0" name=""/>
        <dsp:cNvSpPr/>
      </dsp:nvSpPr>
      <dsp:spPr>
        <a:xfrm rot="2873510">
          <a:off x="4676611" y="2752132"/>
          <a:ext cx="20367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36778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D434D-76B4-4579-8030-9274CE23F028}">
      <dsp:nvSpPr>
        <dsp:cNvPr id="0" name=""/>
        <dsp:cNvSpPr/>
      </dsp:nvSpPr>
      <dsp:spPr>
        <a:xfrm>
          <a:off x="5513930" y="3507655"/>
          <a:ext cx="2785626" cy="11703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3">
                  <a:lumMod val="50000"/>
                </a:schemeClr>
              </a:solidFill>
            </a:rPr>
            <a:t>Привлечение к участию в проектах активистов волонтерского движения</a:t>
          </a:r>
          <a:endParaRPr lang="ru-RU" sz="16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5513930" y="3507655"/>
        <a:ext cx="2785626" cy="1170309"/>
      </dsp:txXfrm>
    </dsp:sp>
    <dsp:sp modelId="{A4AE1833-843F-429D-AC2C-6D47CBBD2FE7}">
      <dsp:nvSpPr>
        <dsp:cNvPr id="0" name=""/>
        <dsp:cNvSpPr/>
      </dsp:nvSpPr>
      <dsp:spPr>
        <a:xfrm rot="9593750">
          <a:off x="2584488" y="1840730"/>
          <a:ext cx="2559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975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26AA59-5752-46FB-BE5E-A776E61DCC67}">
      <dsp:nvSpPr>
        <dsp:cNvPr id="0" name=""/>
        <dsp:cNvSpPr/>
      </dsp:nvSpPr>
      <dsp:spPr>
        <a:xfrm>
          <a:off x="152303" y="1782237"/>
          <a:ext cx="2439982" cy="10980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3">
                  <a:lumMod val="50000"/>
                </a:schemeClr>
              </a:solidFill>
            </a:rPr>
            <a:t>Использование технических средств реабилитации в получении образования и социальной адаптации</a:t>
          </a:r>
          <a:endParaRPr lang="ru-RU" sz="16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52303" y="1782237"/>
        <a:ext cx="2439982" cy="1098081"/>
      </dsp:txXfrm>
    </dsp:sp>
    <dsp:sp modelId="{0C6CCFB7-0D0A-4431-867B-655A0BCE1CC8}">
      <dsp:nvSpPr>
        <dsp:cNvPr id="0" name=""/>
        <dsp:cNvSpPr/>
      </dsp:nvSpPr>
      <dsp:spPr>
        <a:xfrm rot="11365075">
          <a:off x="2668086" y="984299"/>
          <a:ext cx="1656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5695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3A3ABE-06FD-4E25-AC19-BBC959BB5365}">
      <dsp:nvSpPr>
        <dsp:cNvPr id="0" name=""/>
        <dsp:cNvSpPr/>
      </dsp:nvSpPr>
      <dsp:spPr>
        <a:xfrm>
          <a:off x="75906" y="72013"/>
          <a:ext cx="2593296" cy="13673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rPr>
            <a:t>Обучение персонала и родителей приемам развивающего ухода</a:t>
          </a:r>
          <a:endParaRPr lang="ru-RU" sz="16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75906" y="72013"/>
        <a:ext cx="2593296" cy="1367307"/>
      </dsp:txXfrm>
    </dsp:sp>
    <dsp:sp modelId="{08D7B29F-5B3B-4545-9E30-E7AD3B23D502}">
      <dsp:nvSpPr>
        <dsp:cNvPr id="0" name=""/>
        <dsp:cNvSpPr/>
      </dsp:nvSpPr>
      <dsp:spPr>
        <a:xfrm rot="5573726">
          <a:off x="3865523" y="2406519"/>
          <a:ext cx="8208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0866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8107F9-11BB-4EA5-86EC-5C30A2D7BB2A}">
      <dsp:nvSpPr>
        <dsp:cNvPr id="0" name=""/>
        <dsp:cNvSpPr/>
      </dsp:nvSpPr>
      <dsp:spPr>
        <a:xfrm>
          <a:off x="3071443" y="2816428"/>
          <a:ext cx="2309699" cy="11440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3">
                  <a:lumMod val="50000"/>
                </a:schemeClr>
              </a:solidFill>
            </a:rPr>
            <a:t>Обобщение и распространение опыта</a:t>
          </a:r>
        </a:p>
      </dsp:txBody>
      <dsp:txXfrm>
        <a:off x="3071443" y="2816428"/>
        <a:ext cx="2309699" cy="1144017"/>
      </dsp:txXfrm>
    </dsp:sp>
    <dsp:sp modelId="{4D93790B-E61A-4B39-9533-0780CDD2E3FF}">
      <dsp:nvSpPr>
        <dsp:cNvPr id="0" name=""/>
        <dsp:cNvSpPr/>
      </dsp:nvSpPr>
      <dsp:spPr>
        <a:xfrm rot="8010477">
          <a:off x="1766337" y="2794158"/>
          <a:ext cx="21992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9287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20C70-E66C-4C26-9B43-F00AC66D4C4F}">
      <dsp:nvSpPr>
        <dsp:cNvPr id="0" name=""/>
        <dsp:cNvSpPr/>
      </dsp:nvSpPr>
      <dsp:spPr>
        <a:xfrm>
          <a:off x="159748" y="3591706"/>
          <a:ext cx="2796464" cy="11608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3">
                  <a:lumMod val="50000"/>
                </a:schemeClr>
              </a:solidFill>
            </a:rPr>
            <a:t>Привлечение к заботе о детях ассистентов отделения молодых инвалидов</a:t>
          </a:r>
        </a:p>
      </dsp:txBody>
      <dsp:txXfrm>
        <a:off x="159748" y="3591706"/>
        <a:ext cx="2796464" cy="1160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3C089-1931-45CE-A2B5-89E98B7B2BDB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AED31-7905-4E97-A416-8FA4F81224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AED31-7905-4E97-A416-8FA4F812243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AED31-7905-4E97-A416-8FA4F812243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AED31-7905-4E97-A416-8FA4F812243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AED31-7905-4E97-A416-8FA4F812243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AED31-7905-4E97-A416-8FA4F812243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AED31-7905-4E97-A416-8FA4F812243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AED31-7905-4E97-A416-8FA4F812243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ECFF">
                <a:alpha val="70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3">
                <a:lumMod val="75000"/>
                <a:alpha val="71000"/>
              </a:schemeClr>
            </a:gs>
            <a:gs pos="64999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Larionova\Desktop\Презентация Microsoft Office PowerPoi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7544" y="620688"/>
            <a:ext cx="8238893" cy="5707877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7365364" y="260649"/>
            <a:ext cx="1599124" cy="576063"/>
            <a:chOff x="7092280" y="0"/>
            <a:chExt cx="1969528" cy="660435"/>
          </a:xfrm>
        </p:grpSpPr>
        <p:pic>
          <p:nvPicPr>
            <p:cNvPr id="8" name="Picture 2" descr="C:\Documents and Settings\yuriryab\Рабочий стол\Шаблон-Мурманск-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0"/>
              <a:ext cx="1080120" cy="660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F:\Эмблема новая ДДИ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76051" y="0"/>
              <a:ext cx="885757" cy="620688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640492" y="332658"/>
            <a:ext cx="4514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МИНИСТЕРСТВО СОЦИАЛЬНОГО РАЗВИТИЯ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МУРМАНСКОЙ ОБЛАСТИ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2" y="1083221"/>
            <a:ext cx="38164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cs typeface="Times New Roman" pitchFamily="18" charset="0"/>
              </a:rPr>
              <a:t>X</a:t>
            </a:r>
            <a:r>
              <a:rPr lang="ru-RU" sz="1400" b="1" dirty="0" smtClean="0">
                <a:solidFill>
                  <a:srgbClr val="C00000"/>
                </a:solidFill>
                <a:cs typeface="Times New Roman" pitchFamily="18" charset="0"/>
              </a:rPr>
              <a:t> Всероссийская выставка-форум</a:t>
            </a:r>
          </a:p>
          <a:p>
            <a:r>
              <a:rPr lang="ru-RU" sz="1400" b="1" dirty="0" smtClean="0">
                <a:solidFill>
                  <a:srgbClr val="C00000"/>
                </a:solidFill>
                <a:cs typeface="Times New Roman" pitchFamily="18" charset="0"/>
              </a:rPr>
              <a:t>«Национальные цели. Десятилетие</a:t>
            </a:r>
          </a:p>
          <a:p>
            <a:r>
              <a:rPr lang="ru-RU" sz="1400" b="1" dirty="0" smtClean="0">
                <a:solidFill>
                  <a:srgbClr val="C00000"/>
                </a:solidFill>
                <a:cs typeface="Times New Roman" pitchFamily="18" charset="0"/>
              </a:rPr>
              <a:t>детства»</a:t>
            </a:r>
          </a:p>
          <a:p>
            <a:endParaRPr lang="ru-RU" sz="1400" b="1" dirty="0" smtClean="0">
              <a:solidFill>
                <a:srgbClr val="CC3300"/>
              </a:solidFill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30 сентября – 3 октября 2019 года</a:t>
            </a:r>
          </a:p>
          <a:p>
            <a:r>
              <a:rPr lang="ru-RU" alt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Калужская область, Этнографический </a:t>
            </a:r>
          </a:p>
          <a:p>
            <a:r>
              <a:rPr lang="ru-RU" alt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парк-музей «</a:t>
            </a:r>
            <a:r>
              <a:rPr lang="ru-RU" altLang="ru-RU" sz="1400" b="1" dirty="0" err="1" smtClean="0">
                <a:solidFill>
                  <a:srgbClr val="002060"/>
                </a:solidFill>
                <a:cs typeface="Times New Roman" pitchFamily="18" charset="0"/>
              </a:rPr>
              <a:t>Этномир</a:t>
            </a:r>
            <a:r>
              <a:rPr lang="ru-RU" alt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»</a:t>
            </a:r>
          </a:p>
          <a:p>
            <a:endParaRPr lang="ru-RU" sz="16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3665" y="2989401"/>
            <a:ext cx="74244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ПРЕОДОЛЕНИЕ ЖИЗНЕННЫХ ОГРАНИЧЕНИЙ ДЕТЕЙ-ИНВАЛИДОВ 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ПОСРЕДСТВОМ РАЗВИТИЯ СОБСТВЕННОЙ АКТИВНОСТИ И 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itchFamily="18" charset="0"/>
              </a:rPr>
              <a:t>КОММУНИКАТИВНЫХ СПОСОБНОСТЕЙ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741" y="5714672"/>
            <a:ext cx="33111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srgbClr val="002060"/>
                </a:solidFill>
                <a:cs typeface="Times New Roman" pitchFamily="18" charset="0"/>
              </a:rPr>
              <a:t>Ельцова</a:t>
            </a:r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 О.Е., педагог-психолог</a:t>
            </a:r>
          </a:p>
          <a:p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ГОБУСОН «</a:t>
            </a:r>
            <a:r>
              <a:rPr lang="ru-RU" sz="1400" b="1" dirty="0" err="1" smtClean="0">
                <a:solidFill>
                  <a:srgbClr val="002060"/>
                </a:solidFill>
                <a:cs typeface="Times New Roman" pitchFamily="18" charset="0"/>
              </a:rPr>
              <a:t>Мончегорский</a:t>
            </a:r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 дом-интернат</a:t>
            </a:r>
          </a:p>
          <a:p>
            <a:r>
              <a:rPr 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для умственно отсталых детей»</a:t>
            </a:r>
            <a:endParaRPr lang="ru-RU" sz="1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5" name="Рисунок 9" descr="C:\Users\User\Desktop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0100"/>
            <a:ext cx="576064" cy="59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23928" y="5157192"/>
            <a:ext cx="5040560" cy="172819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5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Государственное областное бюджетное учреждение</a:t>
            </a:r>
          </a:p>
          <a:p>
            <a:pPr algn="l"/>
            <a:r>
              <a:rPr lang="ru-RU" sz="5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социального обслуживания населения </a:t>
            </a:r>
          </a:p>
          <a:p>
            <a:pPr algn="l"/>
            <a:r>
              <a:rPr lang="ru-RU" sz="5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«Мончегорский дом-интернат для умственно отсталых детей»</a:t>
            </a:r>
          </a:p>
          <a:p>
            <a:pPr algn="l"/>
            <a:r>
              <a:rPr lang="ru-RU" sz="5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ул. Геологов 24, г. Мончегорск, Мурманская область, 184506</a:t>
            </a:r>
          </a:p>
          <a:p>
            <a:pPr algn="l"/>
            <a:r>
              <a:rPr lang="ru-RU" sz="5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тел/факс: (81536) 5-90-31</a:t>
            </a:r>
          </a:p>
          <a:p>
            <a:pPr algn="l"/>
            <a:r>
              <a:rPr lang="en-US" sz="5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www.mdiuod.ucoz.ru</a:t>
            </a:r>
            <a:r>
              <a:rPr lang="ru-RU" sz="5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5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e-mail</a:t>
            </a:r>
            <a:r>
              <a:rPr lang="ru-RU" sz="5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5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mdiod@yandex.ru</a:t>
            </a:r>
            <a:endParaRPr lang="ru-RU" sz="5600" b="1" dirty="0" smtClean="0">
              <a:solidFill>
                <a:schemeClr val="accent3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l"/>
            <a:endParaRPr lang="ru-RU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Picture 2" descr="Z:\Анисимова Оксана Алексеевна\От Стахеевой Ю.В\Фото Радость общения\Целевая группа\DSCN0225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3648" t="20443" r="2123" b="9207"/>
          <a:stretch>
            <a:fillRect/>
          </a:stretch>
        </p:blipFill>
        <p:spPr bwMode="auto">
          <a:xfrm>
            <a:off x="2548454" y="3438"/>
            <a:ext cx="3535714" cy="1980000"/>
          </a:xfrm>
          <a:prstGeom prst="rect">
            <a:avLst/>
          </a:prstGeom>
          <a:ln w="3175">
            <a:noFill/>
          </a:ln>
          <a:effectLst/>
        </p:spPr>
      </p:pic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576784" y="2248996"/>
            <a:ext cx="36351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2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ПРОФЕССИОНАЛЬНОЕ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2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СОТРУДНИЧЕСТВО </a:t>
            </a:r>
            <a:br>
              <a:rPr lang="ru-RU" altLang="ru-RU" sz="22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</a:br>
            <a:r>
              <a:rPr lang="ru-RU" altLang="ru-RU" sz="22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В ИНТЕРЕСАХ ДЕТЕЙ!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2174" r="5450"/>
          <a:stretch>
            <a:fillRect/>
          </a:stretch>
        </p:blipFill>
        <p:spPr bwMode="auto">
          <a:xfrm>
            <a:off x="6079584" y="0"/>
            <a:ext cx="3059832" cy="197913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3" descr="C:\Users\Larionova\Desktop\ВИДЕОРОЛИК ФОРУМ\17.06.2016г на улице\для сайта\SAM_0174.JPG"/>
          <p:cNvPicPr>
            <a:picLocks noChangeAspect="1" noChangeArrowheads="1"/>
          </p:cNvPicPr>
          <p:nvPr/>
        </p:nvPicPr>
        <p:blipFill>
          <a:blip r:embed="rId4" cstate="print"/>
          <a:srcRect t="5274" b="3547"/>
          <a:stretch>
            <a:fillRect/>
          </a:stretch>
        </p:blipFill>
        <p:spPr bwMode="auto">
          <a:xfrm>
            <a:off x="-5690" y="-1434"/>
            <a:ext cx="2722001" cy="1980000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67544" y="2276872"/>
            <a:ext cx="0" cy="10429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444118" y="2395860"/>
            <a:ext cx="2511425" cy="673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«Вместе – ради детей! </a:t>
            </a:r>
          </a:p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Национальные  цели. </a:t>
            </a:r>
          </a:p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Десятилетие детства»</a:t>
            </a: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4468990" y="2492896"/>
            <a:ext cx="1987550" cy="4667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Calibri"/>
                <a:cs typeface="Arial" pitchFamily="34" charset="0"/>
              </a:rPr>
              <a:t>Всероссийская </a:t>
            </a:r>
          </a:p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Calibri"/>
                <a:cs typeface="Arial" pitchFamily="34" charset="0"/>
              </a:rPr>
              <a:t>выставка – форум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66568" y="2289051"/>
            <a:ext cx="605432" cy="923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-3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X</a:t>
            </a:r>
            <a:r>
              <a:rPr lang="ru-RU" sz="5400" b="1" spc="60" dirty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sz="1100" dirty="0">
              <a:solidFill>
                <a:schemeClr val="accent6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99792" y="3759423"/>
            <a:ext cx="3602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СПАСИБО ЗА ВНИМАНИЕ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Ольга\Desktop\Логотип\Готовые логотипы\ПН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2520280" cy="257632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027118" y="4461"/>
            <a:ext cx="190341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-3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X</a:t>
            </a:r>
            <a:r>
              <a:rPr lang="ru-RU" sz="5400" b="1" spc="60" dirty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sz="1100" dirty="0">
              <a:solidFill>
                <a:schemeClr val="accent6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4603182" y="246699"/>
            <a:ext cx="1987550" cy="4667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Calibri"/>
                <a:cs typeface="Arial" pitchFamily="34" charset="0"/>
              </a:rPr>
              <a:t>Всероссийская </a:t>
            </a:r>
          </a:p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Calibri"/>
                <a:cs typeface="Arial" pitchFamily="34" charset="0"/>
              </a:rPr>
              <a:t>выставка – форум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40109" y="178546"/>
            <a:ext cx="2511425" cy="673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«Вместе – ради детей! </a:t>
            </a:r>
          </a:p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Национальные  цели. </a:t>
            </a:r>
          </a:p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Десятилетие детства»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72200" y="5417483"/>
            <a:ext cx="273630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A50021"/>
                </a:solidFill>
                <a:cs typeface="Arial" pitchFamily="34" charset="0"/>
              </a:rPr>
              <a:t>Номинация профессионального </a:t>
            </a:r>
            <a:r>
              <a:rPr lang="ru-RU" sz="1600" b="1" dirty="0" smtClean="0">
                <a:solidFill>
                  <a:srgbClr val="A50021"/>
                </a:solidFill>
                <a:cs typeface="Arial" pitchFamily="34" charset="0"/>
              </a:rPr>
              <a:t>признания:</a:t>
            </a:r>
          </a:p>
          <a:p>
            <a:pPr algn="ctr">
              <a:defRPr/>
            </a:pPr>
            <a:endParaRPr lang="ru-RU" sz="400" b="1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Жизнь без ограничений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20608" y="188640"/>
            <a:ext cx="0" cy="5905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3070" y="137180"/>
            <a:ext cx="444182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6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ПРЕОДОЛЕНИЕ ЖИЗНЕННЫХ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60" dirty="0" smtClean="0">
                <a:solidFill>
                  <a:schemeClr val="accent3">
                    <a:lumMod val="50000"/>
                  </a:schemeClr>
                </a:solidFill>
              </a:rPr>
              <a:t>ОГРАНИЧЕНИЙ</a:t>
            </a:r>
            <a:endParaRPr lang="ru-RU" sz="2000" b="1" spc="6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2915816" y="1186478"/>
            <a:ext cx="837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A50021"/>
                </a:solidFill>
              </a:rPr>
              <a:t>ЦЕЛЬ: </a:t>
            </a:r>
            <a:endParaRPr lang="ru-RU" altLang="ru-RU" b="1" dirty="0">
              <a:solidFill>
                <a:srgbClr val="A5002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1840" y="1464236"/>
            <a:ext cx="56166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+mn-lt"/>
                <a:cs typeface="+mn-cs"/>
              </a:rPr>
              <a:t>повышение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+mn-lt"/>
                <a:cs typeface="+mn-cs"/>
              </a:rPr>
              <a:t>качества жизни детей с тяжелыми и множественными нарушениями развития путем создания условий для доступного и эффективного общения с использованием средств альтернативной и дополнительной коммуникации</a:t>
            </a:r>
            <a:endParaRPr lang="ru-RU" sz="16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8" name="Прямоугольник 6"/>
          <p:cNvSpPr>
            <a:spLocks noChangeArrowheads="1"/>
          </p:cNvSpPr>
          <p:nvPr/>
        </p:nvSpPr>
        <p:spPr bwMode="auto">
          <a:xfrm>
            <a:off x="3419872" y="2752472"/>
            <a:ext cx="507158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</a:rPr>
              <a:t>ЦЕЛЕВАЯ ГРУППА: </a:t>
            </a:r>
          </a:p>
          <a:p>
            <a:r>
              <a:rPr lang="ru-RU" altLang="ru-RU" sz="1600" b="1" dirty="0" smtClean="0">
                <a:solidFill>
                  <a:srgbClr val="548235"/>
                </a:solidFill>
              </a:rPr>
              <a:t>       </a:t>
            </a:r>
            <a:r>
              <a:rPr lang="ru-RU" altLang="ru-RU" sz="1600" dirty="0" smtClean="0">
                <a:solidFill>
                  <a:schemeClr val="bg1"/>
                </a:solidFill>
              </a:rPr>
              <a:t>25 воспитанников с тяжелыми и множественными</a:t>
            </a:r>
          </a:p>
          <a:p>
            <a:r>
              <a:rPr lang="ru-RU" altLang="ru-RU" sz="1600" dirty="0" smtClean="0">
                <a:solidFill>
                  <a:schemeClr val="bg1"/>
                </a:solidFill>
              </a:rPr>
              <a:t>       нарушениями развития в возрасте от 5 до 16 лет  </a:t>
            </a:r>
            <a:endParaRPr lang="ru-RU" altLang="ru-RU" sz="1600" dirty="0">
              <a:solidFill>
                <a:schemeClr val="bg1"/>
              </a:solidFill>
            </a:endParaRPr>
          </a:p>
        </p:txBody>
      </p:sp>
      <p:pic>
        <p:nvPicPr>
          <p:cNvPr id="22" name="Рисунок 9" descr="C:\Users\User\Desktop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92696"/>
            <a:ext cx="576064" cy="59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F:\Эмблема новая ДД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717032"/>
            <a:ext cx="799686" cy="576064"/>
          </a:xfrm>
          <a:prstGeom prst="rect">
            <a:avLst/>
          </a:prstGeom>
          <a:noFill/>
        </p:spPr>
      </p:pic>
      <p:sp>
        <p:nvSpPr>
          <p:cNvPr id="24" name="Прямоугольник 6"/>
          <p:cNvSpPr>
            <a:spLocks noChangeArrowheads="1"/>
          </p:cNvSpPr>
          <p:nvPr/>
        </p:nvSpPr>
        <p:spPr bwMode="auto">
          <a:xfrm>
            <a:off x="3131840" y="4077072"/>
            <a:ext cx="837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A50021"/>
                </a:solidFill>
              </a:rPr>
              <a:t>ЦЕЛЬ: </a:t>
            </a:r>
            <a:endParaRPr lang="ru-RU" altLang="ru-RU" b="1" dirty="0">
              <a:solidFill>
                <a:srgbClr val="A50021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5796136" y="3918570"/>
            <a:ext cx="3024336" cy="14486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47864" y="4365104"/>
            <a:ext cx="56166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у</a:t>
            </a:r>
            <a:r>
              <a:rPr lang="ru-RU" sz="1600" dirty="0" smtClean="0">
                <a:solidFill>
                  <a:schemeClr val="bg1"/>
                </a:solidFill>
                <a:latin typeface="+mn-lt"/>
                <a:cs typeface="+mn-cs"/>
              </a:rPr>
              <a:t>лучшение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+mn-lt"/>
                <a:cs typeface="+mn-cs"/>
              </a:rPr>
              <a:t>качества жизни детей на основе развития собственной активности и формирования адаптивных навыков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жизнедеятельности с учетом их индивидуальных возможностей</a:t>
            </a:r>
            <a:endParaRPr lang="ru-RU" sz="1600" dirty="0" smtClean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9" name="Прямоугольник 6"/>
          <p:cNvSpPr>
            <a:spLocks noChangeArrowheads="1"/>
          </p:cNvSpPr>
          <p:nvPr/>
        </p:nvSpPr>
        <p:spPr bwMode="auto">
          <a:xfrm>
            <a:off x="2843808" y="5445224"/>
            <a:ext cx="36004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</a:rPr>
              <a:t>ЦЕЛЕВАЯ ГРУППА: </a:t>
            </a:r>
          </a:p>
          <a:p>
            <a:pPr marL="360363" indent="-360363" algn="just"/>
            <a:r>
              <a:rPr lang="ru-RU" altLang="ru-RU" sz="1600" b="1" dirty="0" smtClean="0">
                <a:solidFill>
                  <a:srgbClr val="548235"/>
                </a:solidFill>
              </a:rPr>
              <a:t>       </a:t>
            </a:r>
            <a:r>
              <a:rPr lang="ru-RU" altLang="ru-RU" sz="1600" dirty="0" smtClean="0">
                <a:solidFill>
                  <a:schemeClr val="bg1"/>
                </a:solidFill>
              </a:rPr>
              <a:t>91 воспитанник с тяжелыми и      множественными нарушениями развития в возрасте от 4 до 18 лет    </a:t>
            </a:r>
            <a:endParaRPr lang="ru-RU" altLang="ru-RU" sz="1600" dirty="0">
              <a:solidFill>
                <a:schemeClr val="bg1"/>
              </a:solidFill>
            </a:endParaRPr>
          </a:p>
        </p:txBody>
      </p:sp>
      <p:pic>
        <p:nvPicPr>
          <p:cNvPr id="2" name="Picture 2" descr="Z:\Анисимова Оксана Алексеевна\Ельцова\Форум - 19\Emblema_proekta_ispravlenna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433" y="1340768"/>
            <a:ext cx="2579375" cy="2367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108748" y="56803"/>
            <a:ext cx="190341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-3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X</a:t>
            </a:r>
            <a:r>
              <a:rPr lang="ru-RU" sz="5400" b="1" spc="60" dirty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sz="1100" dirty="0">
              <a:solidFill>
                <a:schemeClr val="accent6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4672682" y="332656"/>
            <a:ext cx="1987550" cy="4667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Calibri"/>
                <a:cs typeface="Arial" pitchFamily="34" charset="0"/>
              </a:rPr>
              <a:t>Всероссийская </a:t>
            </a:r>
          </a:p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Calibri"/>
                <a:cs typeface="Arial" pitchFamily="34" charset="0"/>
              </a:rPr>
              <a:t>выставка – форум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40109" y="307628"/>
            <a:ext cx="2511425" cy="673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«Вместе – ради детей! </a:t>
            </a:r>
          </a:p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Национальные  цели. </a:t>
            </a:r>
          </a:p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Десятилетие детства»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20608" y="188640"/>
            <a:ext cx="0" cy="5905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3070" y="137180"/>
            <a:ext cx="444182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6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ПРЕОДОЛЕНИЕ ЖИЗНЕННЫХ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60" dirty="0" smtClean="0">
                <a:solidFill>
                  <a:schemeClr val="accent3">
                    <a:lumMod val="50000"/>
                  </a:schemeClr>
                </a:solidFill>
              </a:rPr>
              <a:t>ОГРАНИЧЕНИЙ</a:t>
            </a:r>
            <a:endParaRPr lang="ru-RU" sz="2000" b="1" spc="6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6" name="Схема 25"/>
          <p:cNvGraphicFramePr/>
          <p:nvPr/>
        </p:nvGraphicFramePr>
        <p:xfrm>
          <a:off x="251520" y="1673424"/>
          <a:ext cx="85689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16748" y="1115452"/>
            <a:ext cx="5835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НАЦИОНАЛЬНЫЙ ПРОЕКТ «ОБРАЗОВАНИЕ» (2019-2024)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108748" y="56803"/>
            <a:ext cx="190341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-3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X</a:t>
            </a:r>
            <a:r>
              <a:rPr lang="ru-RU" sz="5400" b="1" spc="60" dirty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sz="1100" dirty="0">
              <a:solidFill>
                <a:schemeClr val="accent6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4672682" y="332656"/>
            <a:ext cx="1987550" cy="4667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Calibri"/>
                <a:cs typeface="Arial" pitchFamily="34" charset="0"/>
              </a:rPr>
              <a:t>Всероссийская </a:t>
            </a:r>
          </a:p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Calibri"/>
                <a:cs typeface="Arial" pitchFamily="34" charset="0"/>
              </a:rPr>
              <a:t>выставка – форум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40109" y="307628"/>
            <a:ext cx="2511425" cy="673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«Вместе – ради детей! </a:t>
            </a:r>
          </a:p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Национальные  цели. </a:t>
            </a:r>
          </a:p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Десятилетие детства»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20608" y="246162"/>
            <a:ext cx="0" cy="5905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3070" y="200834"/>
            <a:ext cx="444182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6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ПРЕОДОЛЕНИЕ ЖИЗНЕННЫХ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60" dirty="0" smtClean="0">
                <a:solidFill>
                  <a:schemeClr val="accent3">
                    <a:lumMod val="50000"/>
                  </a:schemeClr>
                </a:solidFill>
              </a:rPr>
              <a:t>ОГРАНИЧЕНИЙ</a:t>
            </a:r>
            <a:endParaRPr lang="ru-RU" sz="2000" b="1" spc="6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235" y="1196752"/>
            <a:ext cx="259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A50021"/>
                </a:solidFill>
              </a:rPr>
              <a:t>ОБУЧЕНИЕ ПЕРСОНАЛА</a:t>
            </a:r>
            <a:endParaRPr lang="ru-RU" b="1" dirty="0">
              <a:solidFill>
                <a:srgbClr val="A50021"/>
              </a:solidFill>
            </a:endParaRPr>
          </a:p>
        </p:txBody>
      </p:sp>
      <p:pic>
        <p:nvPicPr>
          <p:cNvPr id="9" name="Picture 2" descr="Z:\Ельцова Ольга Евгеньевна\ФОТО\Занятия с детьми\Для отчёта\s10158768.jpg"/>
          <p:cNvPicPr>
            <a:picLocks noChangeAspect="1" noChangeArrowheads="1"/>
          </p:cNvPicPr>
          <p:nvPr/>
        </p:nvPicPr>
        <p:blipFill>
          <a:blip r:embed="rId3" cstate="print"/>
          <a:srcRect t="4119" b="5262"/>
          <a:stretch>
            <a:fillRect/>
          </a:stretch>
        </p:blipFill>
        <p:spPr bwMode="auto">
          <a:xfrm>
            <a:off x="6670506" y="1556792"/>
            <a:ext cx="2170059" cy="252028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894032"/>
            <a:ext cx="2160240" cy="158610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Фото 1.jpg"/>
          <p:cNvPicPr>
            <a:picLocks noChangeAspect="1"/>
          </p:cNvPicPr>
          <p:nvPr/>
        </p:nvPicPr>
        <p:blipFill>
          <a:blip r:embed="rId5" cstate="print"/>
          <a:srcRect l="3083" b="18586"/>
          <a:stretch>
            <a:fillRect/>
          </a:stretch>
        </p:blipFill>
        <p:spPr>
          <a:xfrm>
            <a:off x="5283932" y="4663410"/>
            <a:ext cx="3588000" cy="1872000"/>
          </a:xfrm>
          <a:prstGeom prst="rect">
            <a:avLst/>
          </a:prstGeom>
          <a:ln w="31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IMG_5135.JPG"/>
          <p:cNvPicPr>
            <a:picLocks noChangeAspect="1"/>
          </p:cNvPicPr>
          <p:nvPr/>
        </p:nvPicPr>
        <p:blipFill>
          <a:blip r:embed="rId6" cstate="print"/>
          <a:srcRect t="19905" r="24878"/>
          <a:stretch>
            <a:fillRect/>
          </a:stretch>
        </p:blipFill>
        <p:spPr>
          <a:xfrm>
            <a:off x="3779913" y="836712"/>
            <a:ext cx="2636221" cy="1872000"/>
          </a:xfrm>
          <a:prstGeom prst="rect">
            <a:avLst/>
          </a:prstGeom>
          <a:ln w="31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22309" y="1700808"/>
            <a:ext cx="417018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26670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семинары</a:t>
            </a:r>
          </a:p>
          <a:p>
            <a:pPr indent="26670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мастер-классы</a:t>
            </a:r>
          </a:p>
          <a:p>
            <a:pPr indent="26670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обучение на рабочем месте</a:t>
            </a:r>
          </a:p>
          <a:p>
            <a:pPr indent="26670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индивидуальное консультирование</a:t>
            </a:r>
          </a:p>
          <a:p>
            <a:pPr indent="26670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выездные семинары-практикумы на </a:t>
            </a:r>
          </a:p>
          <a:p>
            <a:pPr indent="266700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базе учреждения</a:t>
            </a:r>
          </a:p>
          <a:p>
            <a:pPr indent="26670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дистанционное обучение</a:t>
            </a:r>
          </a:p>
          <a:p>
            <a:pPr indent="26670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методические объединения специалистов</a:t>
            </a: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584" y="41397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A50021"/>
                </a:solidFill>
              </a:rPr>
              <a:t>МЕТОДИЧЕСКАЯ ПОДДЕРЖКА</a:t>
            </a:r>
            <a:endParaRPr lang="ru-RU" b="1" dirty="0">
              <a:solidFill>
                <a:srgbClr val="A50021"/>
              </a:solidFill>
            </a:endParaRPr>
          </a:p>
        </p:txBody>
      </p:sp>
      <p:pic>
        <p:nvPicPr>
          <p:cNvPr id="21" name="Рисунок 20" descr="ЦЛП эмблем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3206" y="5753804"/>
            <a:ext cx="720080" cy="72008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" descr="C:\Users\Larionova\Desktop\Эмблема Радость общения\Развитие и коррекция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4673594"/>
            <a:ext cx="2376264" cy="787829"/>
          </a:xfrm>
          <a:prstGeom prst="rect">
            <a:avLst/>
          </a:prstGeom>
          <a:ln w="3175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2535138" y="4675648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Аналитический научно-методический Центр «Развитие и коррекция» (г. Москва)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95736" y="584783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Центр лечебной педагогики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(г. Москва)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108748" y="56803"/>
            <a:ext cx="190341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-3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X</a:t>
            </a:r>
            <a:r>
              <a:rPr lang="ru-RU" sz="5400" b="1" spc="60" dirty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sz="1100" dirty="0">
              <a:solidFill>
                <a:schemeClr val="accent6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4672682" y="332656"/>
            <a:ext cx="1987550" cy="4667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Calibri"/>
                <a:cs typeface="Arial" pitchFamily="34" charset="0"/>
              </a:rPr>
              <a:t>Всероссийская </a:t>
            </a:r>
          </a:p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Calibri"/>
                <a:cs typeface="Arial" pitchFamily="34" charset="0"/>
              </a:rPr>
              <a:t>выставка – форум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40109" y="307628"/>
            <a:ext cx="2511425" cy="673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«Вместе – ради детей! </a:t>
            </a:r>
          </a:p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Национальные  цели. </a:t>
            </a:r>
          </a:p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Десятилетие детства»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20608" y="246162"/>
            <a:ext cx="0" cy="5905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3070" y="200834"/>
            <a:ext cx="444182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6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ПРЕОДОЛЕНИЕ ЖИЗНЕННЫХ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60" dirty="0" smtClean="0">
                <a:solidFill>
                  <a:schemeClr val="accent3">
                    <a:lumMod val="50000"/>
                  </a:schemeClr>
                </a:solidFill>
              </a:rPr>
              <a:t>ОГРАНИЧЕНИЙ</a:t>
            </a:r>
            <a:endParaRPr lang="ru-RU" sz="2000" b="1" spc="6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243" y="1054477"/>
            <a:ext cx="4326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A50021"/>
                </a:solidFill>
              </a:rPr>
              <a:t>ПРАКТИЧЕСКОЕ ПРИМЕНЕНИЕ </a:t>
            </a:r>
          </a:p>
          <a:p>
            <a:r>
              <a:rPr lang="ru-RU" b="1" dirty="0" smtClean="0">
                <a:solidFill>
                  <a:srgbClr val="A50021"/>
                </a:solidFill>
              </a:rPr>
              <a:t>ТЕХНИЧЕСКИХ СРЕДСТВ РЕАБИЛИТАЦИИ</a:t>
            </a:r>
            <a:endParaRPr lang="ru-RU" b="1" dirty="0">
              <a:solidFill>
                <a:srgbClr val="A50021"/>
              </a:solidFill>
            </a:endParaRPr>
          </a:p>
        </p:txBody>
      </p:sp>
      <p:pic>
        <p:nvPicPr>
          <p:cNvPr id="23" name="Рисунок 22" descr="DSCN0352_1.jpg"/>
          <p:cNvPicPr>
            <a:picLocks noChangeAspect="1"/>
          </p:cNvPicPr>
          <p:nvPr/>
        </p:nvPicPr>
        <p:blipFill>
          <a:blip r:embed="rId3" cstate="print"/>
          <a:srcRect t="7872" b="1594"/>
          <a:stretch>
            <a:fillRect/>
          </a:stretch>
        </p:blipFill>
        <p:spPr>
          <a:xfrm>
            <a:off x="6125264" y="971762"/>
            <a:ext cx="2398428" cy="1800000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" descr="F:\Фото для каталога\DSCN96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4171" y="4879434"/>
            <a:ext cx="2399729" cy="1800000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 descr="вода_1.jpg"/>
          <p:cNvPicPr>
            <a:picLocks noChangeAspect="1"/>
          </p:cNvPicPr>
          <p:nvPr/>
        </p:nvPicPr>
        <p:blipFill>
          <a:blip r:embed="rId5" cstate="print"/>
          <a:srcRect t="3266"/>
          <a:stretch>
            <a:fillRect/>
          </a:stretch>
        </p:blipFill>
        <p:spPr>
          <a:xfrm>
            <a:off x="6154560" y="2925054"/>
            <a:ext cx="2398428" cy="1800000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179512" y="1963866"/>
            <a:ext cx="58326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buFont typeface="Arial" pitchFamily="34" charset="0"/>
              <a:buChar char="•"/>
            </a:pP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постуральный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менеджмент  в течение 24 часов</a:t>
            </a:r>
          </a:p>
          <a:p>
            <a:pPr indent="266700" algn="just"/>
            <a:endParaRPr lang="ru-RU" sz="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indent="26670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посещение коррекционно-развивающих занятий у педагогов </a:t>
            </a:r>
          </a:p>
          <a:p>
            <a:pPr indent="266700"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и специалистов по реабилитации инвалидов</a:t>
            </a:r>
          </a:p>
          <a:p>
            <a:pPr indent="266700" algn="just"/>
            <a:endParaRPr lang="ru-RU" sz="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indent="26670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посещение медицинских и физиотерапевтических процедур</a:t>
            </a:r>
          </a:p>
          <a:p>
            <a:pPr indent="266700" algn="just"/>
            <a:endParaRPr lang="ru-RU" sz="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66700" indent="-26670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участие в культурно-развлекательных и спортивно-оздоровительных мероприятиях</a:t>
            </a:r>
          </a:p>
          <a:p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51720" y="45091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A50021"/>
                </a:solidFill>
              </a:rPr>
              <a:t>МЕТОДИКИ</a:t>
            </a:r>
            <a:endParaRPr lang="ru-RU" b="1" dirty="0">
              <a:solidFill>
                <a:srgbClr val="A5002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94700" y="4941168"/>
            <a:ext cx="30453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26670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методика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Девида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Вернера</a:t>
            </a:r>
          </a:p>
          <a:p>
            <a:pPr indent="266700"/>
            <a:endParaRPr lang="ru-RU" sz="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indent="26670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методика Карла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Грюневальда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indent="266700"/>
            <a:endParaRPr lang="ru-RU" sz="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indent="26670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методика С.А.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Бортфельд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indent="266700"/>
            <a:endParaRPr lang="ru-RU" sz="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indent="26670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ортопедическая коррекция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24" y="4869160"/>
            <a:ext cx="1536880" cy="143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108748" y="56803"/>
            <a:ext cx="190341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-3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X</a:t>
            </a:r>
            <a:r>
              <a:rPr lang="ru-RU" sz="5400" b="1" spc="60" dirty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sz="1100" dirty="0">
              <a:solidFill>
                <a:schemeClr val="accent6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4672682" y="332656"/>
            <a:ext cx="1987550" cy="4667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Calibri"/>
                <a:cs typeface="Arial" pitchFamily="34" charset="0"/>
              </a:rPr>
              <a:t>Всероссийская </a:t>
            </a:r>
          </a:p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Calibri"/>
                <a:cs typeface="Arial" pitchFamily="34" charset="0"/>
              </a:rPr>
              <a:t>выставка – форум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40109" y="307628"/>
            <a:ext cx="2511425" cy="673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«Вместе – ради детей! </a:t>
            </a:r>
          </a:p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Национальные  цели. </a:t>
            </a:r>
          </a:p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Десятилетие детства»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20608" y="246162"/>
            <a:ext cx="0" cy="5905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3070" y="200834"/>
            <a:ext cx="444182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6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ПРЕОДОЛЕНИЕ ЖИЗНЕННЫХ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60" dirty="0" smtClean="0">
                <a:solidFill>
                  <a:schemeClr val="accent3">
                    <a:lumMod val="50000"/>
                  </a:schemeClr>
                </a:solidFill>
              </a:rPr>
              <a:t>ОГРАНИЧЕНИЙ</a:t>
            </a:r>
            <a:endParaRPr lang="ru-RU" sz="2000" b="1" spc="6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838453"/>
            <a:ext cx="6415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A50021"/>
                </a:solidFill>
              </a:rPr>
              <a:t>ПРАКТИЧЕСКОЕ ПРИМЕНЕНИЕ СРЕДСТВ </a:t>
            </a:r>
          </a:p>
          <a:p>
            <a:r>
              <a:rPr lang="ru-RU" b="1" dirty="0" smtClean="0">
                <a:solidFill>
                  <a:srgbClr val="A50021"/>
                </a:solidFill>
              </a:rPr>
              <a:t>АЛЬТЕРНАТИВНОЙ И ДОПОЛНИТЕЛЬНОЙ КОММУНИКАЦИИ</a:t>
            </a:r>
            <a:endParaRPr lang="ru-RU" b="1" dirty="0">
              <a:solidFill>
                <a:srgbClr val="A5002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496" y="1443598"/>
            <a:ext cx="583264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повседневное использование специализированного оборудования</a:t>
            </a:r>
          </a:p>
          <a:p>
            <a:pPr marL="266700" indent="-266700" algn="just"/>
            <a:endParaRPr lang="ru-RU" sz="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indent="26670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визуализация пространства и обучение выбору</a:t>
            </a:r>
          </a:p>
          <a:p>
            <a:pPr indent="266700" algn="just">
              <a:buFont typeface="Arial" pitchFamily="34" charset="0"/>
              <a:buChar char="•"/>
            </a:pPr>
            <a:endParaRPr lang="ru-RU" sz="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indent="26670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создание коммуникативных альбомов</a:t>
            </a:r>
          </a:p>
          <a:p>
            <a:pPr indent="266700" algn="just"/>
            <a:endParaRPr lang="ru-RU" sz="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66700" indent="-26670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посещение занятий у логопеда по программе коррекционного курса «Альтернативная коммуникация»</a:t>
            </a:r>
          </a:p>
          <a:p>
            <a:pPr marL="266700" indent="-266700" algn="just">
              <a:buFont typeface="Arial" pitchFamily="34" charset="0"/>
              <a:buChar char="•"/>
            </a:pPr>
            <a:endParaRPr lang="ru-RU" sz="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66700" indent="-26670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проведение комплекса групповых игр с использованием визуально-графических средств и специальных устройств коммуникации</a:t>
            </a:r>
          </a:p>
          <a:p>
            <a:pPr marL="266700" indent="-266700" algn="just"/>
            <a:endParaRPr lang="ru-RU" sz="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indent="26670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взаимодействие с семьей и участие родителей</a:t>
            </a:r>
          </a:p>
          <a:p>
            <a:pPr indent="266700"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 обучении и поддержании </a:t>
            </a:r>
          </a:p>
          <a:p>
            <a:pPr indent="266700" algn="just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использования АДК</a:t>
            </a:r>
          </a:p>
          <a:p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" name="Picture 2" descr="Z:\Ельцова Ольга Евгеньевна\ФОТО\Занятия с детьми\Для отчёта\DSCN9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961" y="1709116"/>
            <a:ext cx="2766333" cy="2007916"/>
          </a:xfrm>
          <a:prstGeom prst="rect">
            <a:avLst/>
          </a:prstGeom>
          <a:ln w="31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3" descr="C:\Users\Larionova\Desktop\Эмблема Радость общения\DSCN02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933056"/>
            <a:ext cx="3758963" cy="2736304"/>
          </a:xfrm>
          <a:prstGeom prst="rect">
            <a:avLst/>
          </a:prstGeom>
          <a:ln w="31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3" descr="C:\Users\Larionova\Desktop\Эмблема Радость общения\s875652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9204" y="4848722"/>
            <a:ext cx="2627737" cy="1800000"/>
          </a:xfrm>
          <a:prstGeom prst="rect">
            <a:avLst/>
          </a:prstGeom>
          <a:ln w="31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108748" y="56803"/>
            <a:ext cx="190341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-3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X</a:t>
            </a:r>
            <a:r>
              <a:rPr lang="ru-RU" sz="5400" b="1" spc="60" dirty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sz="1100" dirty="0">
              <a:solidFill>
                <a:schemeClr val="accent6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4672682" y="332656"/>
            <a:ext cx="1987550" cy="4667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Calibri"/>
                <a:cs typeface="Arial" pitchFamily="34" charset="0"/>
              </a:rPr>
              <a:t>Всероссийская </a:t>
            </a:r>
          </a:p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Calibri"/>
                <a:cs typeface="Arial" pitchFamily="34" charset="0"/>
              </a:rPr>
              <a:t>выставка – форум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40109" y="307628"/>
            <a:ext cx="2511425" cy="673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«Вместе – ради детей! </a:t>
            </a:r>
          </a:p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Национальные  цели. </a:t>
            </a:r>
          </a:p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Десятилетие детства»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20608" y="246162"/>
            <a:ext cx="0" cy="5905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3070" y="200834"/>
            <a:ext cx="444182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6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ПРЕОДОЛЕНИЕ ЖИЗНЕННЫХ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60" dirty="0" smtClean="0">
                <a:solidFill>
                  <a:schemeClr val="accent3">
                    <a:lumMod val="50000"/>
                  </a:schemeClr>
                </a:solidFill>
              </a:rPr>
              <a:t>ОГРАНИЧЕНИЙ</a:t>
            </a:r>
            <a:endParaRPr lang="ru-RU" sz="2000" b="1" spc="6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97143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A50021"/>
                </a:solidFill>
              </a:rPr>
              <a:t>АССИСТЕНТЫ В ПОМОЩЬ ДЕТЯМ</a:t>
            </a:r>
            <a:endParaRPr lang="ru-RU" b="1" dirty="0">
              <a:solidFill>
                <a:srgbClr val="A5002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32448" y="1469102"/>
            <a:ext cx="4788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повседневная социально-бытовая деятельность</a:t>
            </a:r>
          </a:p>
          <a:p>
            <a:pPr marL="266700" indent="-266700" algn="just"/>
            <a:endParaRPr lang="ru-RU" sz="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indent="26670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физкультурно-оздоровительные мероприятия</a:t>
            </a:r>
          </a:p>
          <a:p>
            <a:pPr indent="266700" algn="just">
              <a:buFont typeface="Arial" pitchFamily="34" charset="0"/>
              <a:buChar char="•"/>
            </a:pPr>
            <a:endParaRPr lang="ru-RU" sz="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indent="26670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учебная деятельность</a:t>
            </a:r>
          </a:p>
          <a:p>
            <a:pPr indent="266700" algn="just"/>
            <a:endParaRPr lang="ru-RU" sz="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indent="266700" algn="just">
              <a:buFont typeface="Arial" pitchFamily="34" charset="0"/>
              <a:buChar char="•"/>
            </a:pP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досуговая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деятельность</a:t>
            </a:r>
          </a:p>
          <a:p>
            <a:pPr indent="266700" algn="just"/>
            <a:endParaRPr lang="ru-RU" sz="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indent="266700" algn="just">
              <a:buFont typeface="Arial" pitchFamily="34" charset="0"/>
              <a:buChar char="•"/>
            </a:pP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социокультурная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деятельность </a:t>
            </a:r>
          </a:p>
        </p:txBody>
      </p:sp>
      <p:pic>
        <p:nvPicPr>
          <p:cNvPr id="12" name="Picture 2" descr="Z:\Анисимова Оксана Алексеевна\От Стахеевой Ю.В\Фото Радость общения\Ассистенты ОМИ\DSCN0430.JPG"/>
          <p:cNvPicPr>
            <a:picLocks noChangeAspect="1" noChangeArrowheads="1"/>
          </p:cNvPicPr>
          <p:nvPr/>
        </p:nvPicPr>
        <p:blipFill>
          <a:blip r:embed="rId3" cstate="print"/>
          <a:srcRect l="7407" t="13192" r="1852"/>
          <a:stretch>
            <a:fillRect/>
          </a:stretch>
        </p:blipFill>
        <p:spPr bwMode="auto">
          <a:xfrm>
            <a:off x="395536" y="1449048"/>
            <a:ext cx="3361679" cy="2412000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077072"/>
            <a:ext cx="3384376" cy="2412000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Соколова (2).jpg"/>
          <p:cNvPicPr>
            <a:picLocks noChangeAspect="1"/>
          </p:cNvPicPr>
          <p:nvPr/>
        </p:nvPicPr>
        <p:blipFill>
          <a:blip r:embed="rId5" cstate="print"/>
          <a:srcRect t="4427"/>
          <a:stretch>
            <a:fillRect/>
          </a:stretch>
        </p:blipFill>
        <p:spPr>
          <a:xfrm>
            <a:off x="5148064" y="3429000"/>
            <a:ext cx="2860121" cy="3109001"/>
          </a:xfrm>
          <a:prstGeom prst="rect">
            <a:avLst/>
          </a:prstGeom>
          <a:ln w="31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4" y="1880928"/>
            <a:ext cx="2880000" cy="900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корпоративной программы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волонтерства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«Комбинат добра»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компании «Норильский Никель» 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19792" y="1880928"/>
            <a:ext cx="2880000" cy="900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«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Экострой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программы корпоративного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волонтерства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Кольской ГМК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04802" y="3068960"/>
            <a:ext cx="2880000" cy="90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Добровольцы МБОУ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СОШ № 5 и № 14 </a:t>
            </a:r>
            <a:endParaRPr lang="ru-RU" sz="1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29138" y="3068960"/>
            <a:ext cx="2880000" cy="90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Отдел культуры, молодежной политики и взаимодействия</a:t>
            </a:r>
          </a:p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с общественными объединениями администрации</a:t>
            </a:r>
          </a:p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г. Мончегорска</a:t>
            </a:r>
            <a:endParaRPr lang="ru-RU" sz="1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1620" y="3068960"/>
            <a:ext cx="2880000" cy="90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СО НКО ГДМОО «Союз детских и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молодежных общественных объединений города Мончегорска» </a:t>
            </a:r>
          </a:p>
          <a:p>
            <a:pPr algn="ctr"/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29138" y="1880928"/>
            <a:ext cx="2880000" cy="900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Ассоциация водного спорта и туризма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«Команда Юма»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2051" name="Picture 3" descr="C:\Users\Ольга\Desktop\Город детст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372040"/>
            <a:ext cx="2880000" cy="1937280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Ольга\Desktop\ю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5948" y="4376556"/>
            <a:ext cx="2880000" cy="1922400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303071" y="149464"/>
            <a:ext cx="36208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6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ПРЕОДОЛЕНИЕ ЖИЗНЕННЫХ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60" dirty="0" smtClean="0">
                <a:solidFill>
                  <a:schemeClr val="accent3">
                    <a:lumMod val="50000"/>
                  </a:schemeClr>
                </a:solidFill>
              </a:rPr>
              <a:t>ОГРАНИЧЕНИЙ</a:t>
            </a:r>
            <a:endParaRPr lang="ru-RU" sz="2000" b="1" spc="6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20608" y="188640"/>
            <a:ext cx="0" cy="5905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 flipH="1">
            <a:off x="4816698" y="369987"/>
            <a:ext cx="1987550" cy="4667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Calibri"/>
                <a:cs typeface="Arial" pitchFamily="34" charset="0"/>
              </a:rPr>
              <a:t>Всероссийская </a:t>
            </a:r>
          </a:p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Calibri"/>
                <a:cs typeface="Arial" pitchFamily="34" charset="0"/>
              </a:rPr>
              <a:t>выставка – форум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669087" y="235620"/>
            <a:ext cx="2511425" cy="673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«Вместе – ради детей! </a:t>
            </a:r>
          </a:p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Национальные  цели. </a:t>
            </a:r>
          </a:p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Десятилетие детства»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335338" y="87715"/>
            <a:ext cx="648072" cy="923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-3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X</a:t>
            </a:r>
            <a:r>
              <a:rPr lang="ru-RU" sz="5400" b="1" spc="60" dirty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sz="1100" dirty="0">
              <a:solidFill>
                <a:schemeClr val="accent6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7" name="Picture 2" descr="Z:\Анисимова Оксана Алексеевна\Ельцова\ПРЕСС-РЕЛИЗЫ\Пресс-релиз =Тандем=\Фото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372520"/>
            <a:ext cx="2869015" cy="1936800"/>
          </a:xfrm>
          <a:prstGeom prst="rect">
            <a:avLst/>
          </a:prstGeom>
          <a:ln w="31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1253323" y="1115452"/>
            <a:ext cx="641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A50021"/>
                </a:solidFill>
              </a:rPr>
              <a:t>ПРИВЛЕЧЕНИЕ К УЧАСТИЮ В ПРОЕКТАХ ВОЛОНТЕРОВ ГОРОДА</a:t>
            </a:r>
            <a:endParaRPr lang="ru-RU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108748" y="56803"/>
            <a:ext cx="190341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-3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X</a:t>
            </a:r>
            <a:r>
              <a:rPr lang="ru-RU" sz="5400" b="1" spc="60" dirty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sz="1100" dirty="0">
              <a:solidFill>
                <a:schemeClr val="accent6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4672682" y="332656"/>
            <a:ext cx="1987550" cy="4667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Calibri"/>
                <a:cs typeface="Arial" pitchFamily="34" charset="0"/>
              </a:rPr>
              <a:t>Всероссийская </a:t>
            </a:r>
          </a:p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Calibri"/>
                <a:cs typeface="Arial" pitchFamily="34" charset="0"/>
              </a:rPr>
              <a:t>выставка – форум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40109" y="307628"/>
            <a:ext cx="2511425" cy="673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«Вместе – ради детей! </a:t>
            </a:r>
          </a:p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Национальные  цели. </a:t>
            </a:r>
          </a:p>
          <a:p>
            <a:pPr fontAlgn="auto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600" b="1" spc="6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Десятилетие детства»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20608" y="246162"/>
            <a:ext cx="0" cy="5905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3070" y="200834"/>
            <a:ext cx="444182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6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ПРЕОДОЛЕНИЕ ЖИЗНЕННЫХ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60" dirty="0" smtClean="0">
                <a:solidFill>
                  <a:schemeClr val="accent3">
                    <a:lumMod val="50000"/>
                  </a:schemeClr>
                </a:solidFill>
              </a:rPr>
              <a:t>ОГРАНИЧЕНИЙ</a:t>
            </a:r>
            <a:endParaRPr lang="ru-RU" sz="2000" b="1" spc="6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122869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A50021"/>
                </a:solidFill>
              </a:rPr>
              <a:t>МОНИТОРИНГ ПРОЕКТНОЙ ДЕЯТЕЛЬНОСТИ</a:t>
            </a:r>
            <a:endParaRPr lang="ru-RU" sz="2000" b="1" dirty="0">
              <a:solidFill>
                <a:srgbClr val="A50021"/>
              </a:solidFill>
            </a:endParaRPr>
          </a:p>
        </p:txBody>
      </p:sp>
      <p:graphicFrame>
        <p:nvGraphicFramePr>
          <p:cNvPr id="26" name="Диаграмма 25"/>
          <p:cNvGraphicFramePr/>
          <p:nvPr/>
        </p:nvGraphicFramePr>
        <p:xfrm>
          <a:off x="0" y="2348880"/>
          <a:ext cx="864096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475656" y="1794302"/>
            <a:ext cx="60406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РОСТ ОСНОВНЫХ ПОКАЗАТЕЛЕЙ КАЧЕСТВА ЖИЗНИ ДЕТЕЙ С ТМНР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2082</TotalTime>
  <Words>703</Words>
  <Application>Microsoft Office PowerPoint</Application>
  <PresentationFormat>Экран (4:3)</PresentationFormat>
  <Paragraphs>203</Paragraphs>
  <Slides>10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Larionova</dc:creator>
  <cp:lastModifiedBy>Eltsova</cp:lastModifiedBy>
  <cp:revision>226</cp:revision>
  <dcterms:created xsi:type="dcterms:W3CDTF">2018-07-04T09:23:26Z</dcterms:created>
  <dcterms:modified xsi:type="dcterms:W3CDTF">2019-09-02T12:40:29Z</dcterms:modified>
</cp:coreProperties>
</file>