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62" r:id="rId3"/>
    <p:sldId id="260" r:id="rId4"/>
    <p:sldId id="265" r:id="rId5"/>
    <p:sldId id="266" r:id="rId6"/>
    <p:sldId id="258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24" autoAdjust="0"/>
  </p:normalViewPr>
  <p:slideViewPr>
    <p:cSldViewPr>
      <p:cViewPr varScale="1">
        <p:scale>
          <a:sx n="102" d="100"/>
          <a:sy n="102" d="100"/>
        </p:scale>
        <p:origin x="2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8377739449715064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28%</a:t>
                    </a:r>
                  </a:p>
                  <a:p>
                    <a:endParaRPr lang="en-US" sz="1800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en-US" sz="1800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endParaRPr lang="en-US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2B-4105-9E6D-999494B66CE9}"/>
                </c:ext>
              </c:extLst>
            </c:dLbl>
            <c:dLbl>
              <c:idx val="1"/>
              <c:layout>
                <c:manualLayout>
                  <c:x val="-3.280859388824981E-3"/>
                  <c:y val="0.18666869437093514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28%</a:t>
                    </a:r>
                  </a:p>
                  <a:p>
                    <a:endParaRPr lang="en-US" sz="1800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en-US" sz="1800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endParaRPr lang="en-US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2B-4105-9E6D-999494B66CE9}"/>
                </c:ext>
              </c:extLst>
            </c:dLbl>
            <c:dLbl>
              <c:idx val="2"/>
              <c:layout>
                <c:manualLayout>
                  <c:x val="3.280859388824981E-3"/>
                  <c:y val="0.12336675706342286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16%</a:t>
                    </a:r>
                  </a:p>
                  <a:p>
                    <a:endParaRPr lang="en-US" sz="1800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endParaRPr lang="en-US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2B-4105-9E6D-999494B66CE9}"/>
                </c:ext>
              </c:extLst>
            </c:dLbl>
            <c:dLbl>
              <c:idx val="3"/>
              <c:layout>
                <c:manualLayout>
                  <c:x val="1.6404296944124901E-3"/>
                  <c:y val="8.0956396465966488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smtClean="0">
                        <a:latin typeface="Times New Roman" pitchFamily="18" charset="0"/>
                        <a:cs typeface="Times New Roman" pitchFamily="18" charset="0"/>
                      </a:rPr>
                      <a:t>8%</a:t>
                    </a:r>
                  </a:p>
                  <a:p>
                    <a:r>
                      <a:rPr lang="en-US" sz="1800" b="1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en-US" sz="18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2B-4105-9E6D-999494B66CE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 Выполнение общепринятых норм и правил поведения</c:v>
                </c:pt>
                <c:pt idx="1">
                  <c:v>Расширение представлений об окружающем мире</c:v>
                </c:pt>
                <c:pt idx="2">
                  <c:v>Обогащение опыта социального взаимодействия</c:v>
                </c:pt>
                <c:pt idx="3">
                  <c:v>Привлечение родителей (опекунов) к совместной деятельности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0.28000000000000008</c:v>
                </c:pt>
                <c:pt idx="1">
                  <c:v>0.28000000000000008</c:v>
                </c:pt>
                <c:pt idx="2">
                  <c:v>0.16000000000000003</c:v>
                </c:pt>
                <c:pt idx="3" formatCode="0.00%">
                  <c:v>8.0000000000000016E-2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2B-4105-9E6D-999494B66C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403005267200169E-3"/>
                  <c:y val="0.1501961986008841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52%</a:t>
                    </a:r>
                  </a:p>
                  <a:p>
                    <a:endParaRPr lang="en-US" sz="1800" dirty="0" smtClean="0"/>
                  </a:p>
                  <a:p>
                    <a:endParaRPr lang="en-US" sz="1800" dirty="0" smtClean="0"/>
                  </a:p>
                  <a:p>
                    <a:r>
                      <a:rPr lang="en-US" sz="1800" dirty="0" smtClean="0"/>
                      <a:t> </a:t>
                    </a:r>
                  </a:p>
                  <a:p>
                    <a:endParaRPr lang="en-US" sz="1800" dirty="0" smtClean="0"/>
                  </a:p>
                  <a:p>
                    <a:endParaRPr lang="en-US" sz="1800" dirty="0" smtClean="0"/>
                  </a:p>
                  <a:p>
                    <a:r>
                      <a:rPr lang="en-US" sz="1800" b="1" dirty="0" smtClean="0"/>
                      <a:t>13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2B-4105-9E6D-999494B66CE9}"/>
                </c:ext>
              </c:extLst>
            </c:dLbl>
            <c:dLbl>
              <c:idx val="1"/>
              <c:layout>
                <c:manualLayout>
                  <c:x val="0"/>
                  <c:y val="0.18274813727436484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48%</a:t>
                    </a:r>
                  </a:p>
                  <a:p>
                    <a:endParaRPr lang="en-US" sz="1800" b="1" dirty="0" smtClean="0"/>
                  </a:p>
                  <a:p>
                    <a:endParaRPr lang="en-US" sz="1800" b="1" dirty="0" smtClean="0"/>
                  </a:p>
                  <a:p>
                    <a:endParaRPr lang="en-US" sz="1800" b="1" dirty="0" smtClean="0"/>
                  </a:p>
                  <a:p>
                    <a:endParaRPr lang="en-US" sz="1800" b="1" dirty="0" smtClean="0"/>
                  </a:p>
                  <a:p>
                    <a:endParaRPr lang="en-US" sz="1800" b="1" dirty="0" smtClean="0"/>
                  </a:p>
                  <a:p>
                    <a:r>
                      <a:rPr lang="en-US" sz="1800" b="1" dirty="0" smtClean="0"/>
                      <a:t>12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2B-4105-9E6D-999494B66CE9}"/>
                </c:ext>
              </c:extLst>
            </c:dLbl>
            <c:dLbl>
              <c:idx val="2"/>
              <c:layout>
                <c:manualLayout>
                  <c:x val="0"/>
                  <c:y val="0.236007474579327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36%</a:t>
                    </a:r>
                  </a:p>
                  <a:p>
                    <a:endParaRPr lang="en-US" sz="1800" b="1" dirty="0" smtClean="0"/>
                  </a:p>
                  <a:p>
                    <a:endParaRPr lang="en-US" sz="1800" b="1" dirty="0" smtClean="0"/>
                  </a:p>
                  <a:p>
                    <a:endParaRPr lang="en-US" sz="1800" b="1" dirty="0" smtClean="0"/>
                  </a:p>
                  <a:p>
                    <a:r>
                      <a:rPr lang="en-US" sz="1800" b="1" dirty="0" smtClean="0"/>
                      <a:t>9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2B-4105-9E6D-999494B66CE9}"/>
                </c:ext>
              </c:extLst>
            </c:dLbl>
            <c:dLbl>
              <c:idx val="3"/>
              <c:layout>
                <c:manualLayout>
                  <c:x val="-1.6404296944124901E-3"/>
                  <c:y val="0.13258021422027788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 16%</a:t>
                    </a:r>
                  </a:p>
                  <a:p>
                    <a:endParaRPr lang="en-US" sz="1800" b="1" dirty="0" smtClean="0"/>
                  </a:p>
                  <a:p>
                    <a:r>
                      <a:rPr lang="en-US" sz="1800" b="1" dirty="0" smtClean="0"/>
                      <a:t> 4</a:t>
                    </a:r>
                    <a:endParaRPr lang="en-US" sz="1800" b="1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2B-4105-9E6D-999494B66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 Выполнение общепринятых норм и правил поведения</c:v>
                </c:pt>
                <c:pt idx="1">
                  <c:v>Расширение представлений об окружающем мире</c:v>
                </c:pt>
                <c:pt idx="2">
                  <c:v>Обогащение опыта социального взаимодействия</c:v>
                </c:pt>
                <c:pt idx="3">
                  <c:v>Привлечение родителей (опекунов) к совместной деятельности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0.52</c:v>
                </c:pt>
                <c:pt idx="1">
                  <c:v>0.48000000000000004</c:v>
                </c:pt>
                <c:pt idx="2">
                  <c:v>0.36000000000000004</c:v>
                </c:pt>
                <c:pt idx="3">
                  <c:v>0.16000000000000003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22B-4105-9E6D-999494B66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99968"/>
        <c:axId val="34101504"/>
      </c:barChart>
      <c:catAx>
        <c:axId val="340999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101504"/>
        <c:crosses val="autoZero"/>
        <c:auto val="1"/>
        <c:lblAlgn val="ctr"/>
        <c:lblOffset val="100"/>
        <c:noMultiLvlLbl val="0"/>
      </c:catAx>
      <c:valAx>
        <c:axId val="341015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99968"/>
        <c:crosses val="autoZero"/>
        <c:crossBetween val="between"/>
      </c:valAx>
      <c:spPr>
        <a:noFill/>
      </c:spPr>
    </c:plotArea>
    <c:legend>
      <c:legendPos val="t"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F6B5D-ACAA-4709-8381-9E9F63CACAA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6CF93-B570-45E7-A7D1-23D401335B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486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6CF93-B570-45E7-A7D1-23D401335BA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219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32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4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2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98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16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69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9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07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67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89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6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4306"/>
            <a:ext cx="7772400" cy="2664295"/>
          </a:xfrm>
        </p:spPr>
        <p:txBody>
          <a:bodyPr>
            <a:no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Проект «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Горизонт без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границ»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социализаци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– инвалидов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через взаимодействие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добровольцами,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СОНКО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(привлечение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воспитанников к различным видам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спорта)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97152"/>
            <a:ext cx="5082567" cy="2060848"/>
          </a:xfrm>
        </p:spPr>
        <p:txBody>
          <a:bodyPr/>
          <a:lstStyle/>
          <a:p>
            <a:pPr lvl="0" algn="l" fontAlgn="base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alt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А.М. Галанова</a:t>
            </a:r>
          </a:p>
          <a:p>
            <a:pPr lvl="0" algn="l" fontAlgn="base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alt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инструктор по ФК</a:t>
            </a:r>
            <a:endParaRPr lang="en-US" alt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base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alt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Государственного областного</a:t>
            </a:r>
          </a:p>
          <a:p>
            <a:pPr lvl="0" algn="l" fontAlgn="base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alt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бюджетного учреждения </a:t>
            </a:r>
            <a:endParaRPr lang="en-US" alt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base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alt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en-US" alt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обслуживания населения </a:t>
            </a:r>
            <a:endParaRPr lang="en-US" alt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base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alt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«Мончегорский  дом – интернат для умственно отсталых детей »</a:t>
            </a:r>
          </a:p>
        </p:txBody>
      </p:sp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580" y="0"/>
            <a:ext cx="1181503" cy="7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808" y="17729"/>
            <a:ext cx="710772" cy="70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7729"/>
            <a:ext cx="5184576" cy="11070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МИНИСТЕРСТВО СОЦИАЛЬНОГО РАЗВИТИЯ МУРМАНСКОЙ ОБЛАСТИ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17728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9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88" y="-1"/>
            <a:ext cx="1181501" cy="7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71" y="-2"/>
            <a:ext cx="747617" cy="7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4754" y="2420888"/>
            <a:ext cx="82374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социализация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посредством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занятий различными видами спорта,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том числе экстремальными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адаптированными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возможностям детей с ОВЗ, с привлечением добровольцев 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СОНКО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расширение двигательной активности, приобретение новых навыков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обогащение эмоционального опыта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содействие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сохранении и укреплении детско-родительских отношений, вовлечение родителей в совместную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</a:t>
            </a:r>
          </a:p>
        </p:txBody>
      </p:sp>
      <p:sp>
        <p:nvSpPr>
          <p:cNvPr id="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47281" y="476672"/>
            <a:ext cx="7992888" cy="1944216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Целевая группа: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воспитанники ГОБУСОН МДИУОД имеющие тяжелые множественные нарушения физического развития, в том числе различные формы ДЦП в возрасте 7 – 18 лет. Из них: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– родительские, 3 – ребенка - сироты и 18 – дети, оставшиеся без попечения родителей. 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семьи (родители/законные представители) воспитанников 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876" y="5654175"/>
            <a:ext cx="3591210" cy="83750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Периодичность проведения мероприятий: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раз в месяц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41834" y="5638757"/>
            <a:ext cx="3591210" cy="83750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 реализации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2015 - 2017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17728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21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036" y="0"/>
            <a:ext cx="1173445" cy="717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695" y="0"/>
            <a:ext cx="723685" cy="717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8618" y="3225187"/>
            <a:ext cx="8856984" cy="22555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улучшение доступности и качества оказываемых услуг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1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использования материально-технической базы 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СОНКО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предоставление возможности организации совместной деятельности  родителей и воспитанников в новых условиях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расширение опыта социального взаимодействия воспитанников </a:t>
            </a:r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8618" y="1340768"/>
            <a:ext cx="8814472" cy="1113496"/>
          </a:xfrm>
          <a:prstGeom prst="roundRect">
            <a:avLst/>
          </a:prstGeom>
          <a:solidFill>
            <a:schemeClr val="l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ГДМОО «Союз детских и молодежных общественных объединений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10000"/>
              </a:lnSpc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г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Мончегорска»</a:t>
            </a:r>
          </a:p>
          <a:p>
            <a:pPr marL="28575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ОДМ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ВОО администрации города Мончегорска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2957" y="2702583"/>
            <a:ext cx="67179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Преимущества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сотрудничества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9726" y="740296"/>
            <a:ext cx="2824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Партнеры проекта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0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568" y="5354582"/>
            <a:ext cx="2590571" cy="155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90" y="17727"/>
            <a:ext cx="1152509" cy="70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330" y="17727"/>
            <a:ext cx="710773" cy="70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17728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3485" y="1"/>
            <a:ext cx="1339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03845" y="1246867"/>
            <a:ext cx="2920363" cy="1296144"/>
          </a:xfrm>
          <a:prstGeom prst="roundRect">
            <a:avLst>
              <a:gd name="adj" fmla="val 1601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совместных мероприятий с добровольцами и СОНКО</a:t>
            </a: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4654" y="1246867"/>
            <a:ext cx="2920363" cy="1296144"/>
          </a:xfrm>
          <a:prstGeom prst="roundRect">
            <a:avLst>
              <a:gd name="adj" fmla="val 1601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вида спортивной деятельности с учетом возможностей воспитанника</a:t>
            </a: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одзаголовок 3"/>
          <p:cNvSpPr txBox="1">
            <a:spLocks/>
          </p:cNvSpPr>
          <p:nvPr/>
        </p:nvSpPr>
        <p:spPr>
          <a:xfrm>
            <a:off x="2420362" y="548680"/>
            <a:ext cx="3871225" cy="698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Подготовительный</a:t>
            </a:r>
          </a:p>
          <a:p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07910" y="1246867"/>
            <a:ext cx="2869106" cy="1296144"/>
          </a:xfrm>
          <a:prstGeom prst="roundRect">
            <a:avLst>
              <a:gd name="adj" fmla="val 1601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нформирование родителей (опекунов)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дзаголовок 3"/>
          <p:cNvSpPr txBox="1">
            <a:spLocks/>
          </p:cNvSpPr>
          <p:nvPr/>
        </p:nvSpPr>
        <p:spPr>
          <a:xfrm>
            <a:off x="214646" y="2698410"/>
            <a:ext cx="3871225" cy="698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спортивной деятельности</a:t>
            </a:r>
          </a:p>
          <a:p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4654" y="3212976"/>
            <a:ext cx="8819834" cy="3392984"/>
          </a:xfrm>
          <a:prstGeom prst="roundRect">
            <a:avLst>
              <a:gd name="adj" fmla="val 1601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				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  передвижение: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бадминтон					      - хенд-байк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бочча					      - велоприставка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фрисби					      - велотандем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скандинавская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ходьба				      - велосипед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ориентирование на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местности 			      - лыжи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элементами туризма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занятия на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специализированных тренажерах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скалолазание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(адаптированный скалолазный стенд)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одзаголовок 3"/>
          <p:cNvSpPr txBox="1">
            <a:spLocks/>
          </p:cNvSpPr>
          <p:nvPr/>
        </p:nvSpPr>
        <p:spPr>
          <a:xfrm>
            <a:off x="2539102" y="2688721"/>
            <a:ext cx="3871225" cy="698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150258" y="897773"/>
            <a:ext cx="765558" cy="226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877918"/>
            <a:ext cx="2041250" cy="1728042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>
            <a:off x="4355974" y="897773"/>
            <a:ext cx="0" cy="349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796136" y="897773"/>
            <a:ext cx="799580" cy="261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48475" y="528441"/>
            <a:ext cx="972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7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582" y="17729"/>
            <a:ext cx="1152507" cy="70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370" y="17729"/>
            <a:ext cx="710771" cy="70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076056" y="1700808"/>
            <a:ext cx="3672408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17728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Скругленный прямоугольник 18"/>
          <p:cNvSpPr/>
          <p:nvPr/>
        </p:nvSpPr>
        <p:spPr>
          <a:xfrm>
            <a:off x="204416" y="1415904"/>
            <a:ext cx="4248472" cy="132802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мероприятий в рамках программы с привлечением добровольцев и СОНКО,  родителей (опекунов)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22467" y="368427"/>
            <a:ext cx="1061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одзаголовок 3"/>
          <p:cNvSpPr txBox="1">
            <a:spLocks/>
          </p:cNvSpPr>
          <p:nvPr/>
        </p:nvSpPr>
        <p:spPr>
          <a:xfrm>
            <a:off x="204416" y="2728126"/>
            <a:ext cx="3871225" cy="698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работы</a:t>
            </a:r>
          </a:p>
          <a:p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04416" y="3319763"/>
            <a:ext cx="8699648" cy="22474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тренировочные занятия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использованием специально подготовленной  трассы «Тропа здоровья»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экскурсии с элементами спортивной деятельности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спортивные праздники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физкультурно – оздоровительные мероприятия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участием воспитанников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спортивных соревнований , физкультурно – оздоровительных мероприятий в качестве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болельщиков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3" t="4826" r="4303" b="4826"/>
          <a:stretch/>
        </p:blipFill>
        <p:spPr>
          <a:xfrm>
            <a:off x="7116495" y="5373216"/>
            <a:ext cx="1775985" cy="1310846"/>
          </a:xfrm>
          <a:prstGeom prst="rect">
            <a:avLst/>
          </a:prstGeom>
        </p:spPr>
      </p:pic>
      <p:sp>
        <p:nvSpPr>
          <p:cNvPr id="12" name="Подзаголовок 3"/>
          <p:cNvSpPr txBox="1">
            <a:spLocks/>
          </p:cNvSpPr>
          <p:nvPr/>
        </p:nvSpPr>
        <p:spPr>
          <a:xfrm>
            <a:off x="2618627" y="599259"/>
            <a:ext cx="3871225" cy="698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Основной</a:t>
            </a:r>
          </a:p>
          <a:p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27052" y="1400102"/>
            <a:ext cx="4177012" cy="1328023"/>
          </a:xfrm>
          <a:prstGeom prst="roundRect">
            <a:avLst>
              <a:gd name="adj" fmla="val 1601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ормирование новых умений и навыков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3131840" y="948352"/>
            <a:ext cx="648072" cy="349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292080" y="948352"/>
            <a:ext cx="648072" cy="349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75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Z:\Анисимова Оксана Алексеевна\Статьи\тандем в ДДИ\DSCN19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4866" y="4343074"/>
            <a:ext cx="2721937" cy="22601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582" y="17729"/>
            <a:ext cx="1152507" cy="70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811" y="17729"/>
            <a:ext cx="710771" cy="70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076056" y="1700808"/>
            <a:ext cx="3672408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85" y="3301538"/>
            <a:ext cx="2777428" cy="20830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Z:\Анисимова Оксана Алексеевна\Статьи\Тандем 2\DSCN15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19565" y="3789040"/>
            <a:ext cx="2760306" cy="20702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17728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4861481" y="1991420"/>
            <a:ext cx="4216202" cy="100811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дальнейшего сотрудничества с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добровольцами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СОНКО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7582" y="368427"/>
            <a:ext cx="1151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одзаголовок 3"/>
          <p:cNvSpPr txBox="1">
            <a:spLocks/>
          </p:cNvSpPr>
          <p:nvPr/>
        </p:nvSpPr>
        <p:spPr>
          <a:xfrm>
            <a:off x="2618627" y="599259"/>
            <a:ext cx="3871225" cy="698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совместной деятельности</a:t>
            </a:r>
          </a:p>
          <a:p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61036" y="1991420"/>
            <a:ext cx="4212368" cy="100811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роведение масштабных мероприятий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919096" y="1316585"/>
            <a:ext cx="600938" cy="536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17196" y="1316585"/>
            <a:ext cx="566972" cy="536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0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582" y="17729"/>
            <a:ext cx="1152507" cy="70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560" y="8558"/>
            <a:ext cx="720022" cy="71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835696" y="836712"/>
            <a:ext cx="5256584" cy="103646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работы по проекту «Горизонт без границ»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964223164"/>
              </p:ext>
            </p:extLst>
          </p:nvPr>
        </p:nvGraphicFramePr>
        <p:xfrm>
          <a:off x="467544" y="1844824"/>
          <a:ext cx="774187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17728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33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38" y="17728"/>
            <a:ext cx="1152510" cy="70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9" descr="C:\Users\User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87" y="0"/>
            <a:ext cx="728654" cy="7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11560" y="2636912"/>
            <a:ext cx="6400800" cy="93610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4509120"/>
            <a:ext cx="60486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Государственное  областное бюджетное учреждение </a:t>
            </a: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социального обслуживания населения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Мончегорский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дом-интернат для умственно – отсталых детей»</a:t>
            </a: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г. Мончегорск,  Мурманской области,  ул. Геологов, 24</a:t>
            </a: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 (81536) 5-74-03 www.mdiuod.ucoz.ru</a:t>
            </a: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mdiod@yandex.ru</a:t>
            </a:r>
          </a:p>
        </p:txBody>
      </p:sp>
      <p:pic>
        <p:nvPicPr>
          <p:cNvPr id="9" name="Picture 2" descr="C:\Documents and Settings\Admin\Рабочий стол\ДДИ\ЛОГОТИП\Логотип (ГОТОВЫЙ ВАРИАНТ) без фон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89" y="17728"/>
            <a:ext cx="1021911" cy="70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DFEF9"/>
              </a:clrFrom>
              <a:clrTo>
                <a:srgbClr val="FDFEF9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765" y="836712"/>
            <a:ext cx="2186453" cy="132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2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381</Words>
  <Application>Microsoft Office PowerPoint</Application>
  <PresentationFormat>Экран (4:3)</PresentationFormat>
  <Paragraphs>196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Тема Office</vt:lpstr>
      <vt:lpstr> Проект «Горизонт без границ»  социализация детей – инвалидов через взаимодействие с добровольцами, СОНКО. (привлечение воспитанников к различным видам спорта)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Стахеева Юлия Владимировна</dc:creator>
  <cp:lastModifiedBy>Стахеева Юлия Владимировна</cp:lastModifiedBy>
  <cp:revision>146</cp:revision>
  <dcterms:modified xsi:type="dcterms:W3CDTF">2019-12-25T13:52:01Z</dcterms:modified>
</cp:coreProperties>
</file>